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7" r:id="rId2"/>
  </p:sldIdLst>
  <p:sldSz cx="32918400" cy="38404800"/>
  <p:notesSz cx="6858000" cy="9144000"/>
  <p:defaultTextStyle>
    <a:defPPr>
      <a:defRPr lang="en-US"/>
    </a:defPPr>
    <a:lvl1pPr marL="0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1pPr>
    <a:lvl2pPr marL="1711634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2pPr>
    <a:lvl3pPr marL="3423268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3pPr>
    <a:lvl4pPr marL="5134901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4pPr>
    <a:lvl5pPr marL="6846535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5pPr>
    <a:lvl6pPr marL="8558170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6pPr>
    <a:lvl7pPr marL="10269804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7pPr>
    <a:lvl8pPr marL="11981438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8pPr>
    <a:lvl9pPr marL="13693071" algn="l" defTabSz="3423268" rtl="0" eaLnBrk="1" latinLnBrk="0" hangingPunct="1">
      <a:defRPr sz="67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3" autoAdjust="0"/>
    <p:restoredTop sz="94660"/>
  </p:normalViewPr>
  <p:slideViewPr>
    <p:cSldViewPr snapToGrid="0">
      <p:cViewPr>
        <p:scale>
          <a:sx n="14" d="100"/>
          <a:sy n="14" d="100"/>
        </p:scale>
        <p:origin x="180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e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e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243D2-755B-4CA8-AD05-ADF565BEB7CE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6613" y="1143000"/>
            <a:ext cx="2644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53F84-1A4D-447E-B904-E318A2794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4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53F84-1A4D-447E-B904-E318A2794A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6285233"/>
            <a:ext cx="27980640" cy="1337056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0171413"/>
            <a:ext cx="24688800" cy="927226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1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2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044700"/>
            <a:ext cx="7098030" cy="325462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044700"/>
            <a:ext cx="20882610" cy="325462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6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9574541"/>
            <a:ext cx="28392120" cy="1597532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5701001"/>
            <a:ext cx="28392120" cy="840104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4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0223500"/>
            <a:ext cx="13990320" cy="243674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0223500"/>
            <a:ext cx="13990320" cy="243674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2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044708"/>
            <a:ext cx="28392120" cy="74231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9414513"/>
            <a:ext cx="13926024" cy="461390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4028420"/>
            <a:ext cx="13926024" cy="206336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9414513"/>
            <a:ext cx="13994608" cy="461390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4028420"/>
            <a:ext cx="13994608" cy="206336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6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560320"/>
            <a:ext cx="10617041" cy="896112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5529588"/>
            <a:ext cx="16664940" cy="272923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1521440"/>
            <a:ext cx="10617041" cy="2134489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0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560320"/>
            <a:ext cx="10617041" cy="896112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5529588"/>
            <a:ext cx="16664940" cy="272923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1521440"/>
            <a:ext cx="10617041" cy="2134489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044708"/>
            <a:ext cx="28392120" cy="74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0223500"/>
            <a:ext cx="28392120" cy="2436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35595568"/>
            <a:ext cx="740664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8B88E-BB51-4761-A9B6-BAB3DB6A3D7D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35595568"/>
            <a:ext cx="1110996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35595568"/>
            <a:ext cx="740664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A8D8F-DA71-46C3-889B-E56370661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0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4.m4a"/><Relationship Id="rId13" Type="http://schemas.openxmlformats.org/officeDocument/2006/relationships/audio" Target="../media/media6.m4a"/><Relationship Id="rId18" Type="http://schemas.microsoft.com/office/2007/relationships/media" Target="../media/media9.m4a"/><Relationship Id="rId26" Type="http://schemas.openxmlformats.org/officeDocument/2006/relationships/image" Target="../media/image8.png"/><Relationship Id="rId39" Type="http://schemas.openxmlformats.org/officeDocument/2006/relationships/image" Target="../media/image4.wmf"/><Relationship Id="rId3" Type="http://schemas.openxmlformats.org/officeDocument/2006/relationships/audio" Target="../media/media1.m4a"/><Relationship Id="rId21" Type="http://schemas.openxmlformats.org/officeDocument/2006/relationships/audio" Target="../media/media10.m4a"/><Relationship Id="rId34" Type="http://schemas.openxmlformats.org/officeDocument/2006/relationships/oleObject" Target="../embeddings/oleObject2.bin"/><Relationship Id="rId42" Type="http://schemas.openxmlformats.org/officeDocument/2006/relationships/oleObject" Target="../embeddings/oleObject6.bin"/><Relationship Id="rId7" Type="http://schemas.openxmlformats.org/officeDocument/2006/relationships/audio" Target="../media/media3.m4a"/><Relationship Id="rId12" Type="http://schemas.microsoft.com/office/2007/relationships/media" Target="../media/media6.m4a"/><Relationship Id="rId17" Type="http://schemas.openxmlformats.org/officeDocument/2006/relationships/audio" Target="../media/media8.m4a"/><Relationship Id="rId25" Type="http://schemas.openxmlformats.org/officeDocument/2006/relationships/notesSlide" Target="../notesSlides/notesSlide1.xml"/><Relationship Id="rId33" Type="http://schemas.openxmlformats.org/officeDocument/2006/relationships/image" Target="../media/image1.wmf"/><Relationship Id="rId38" Type="http://schemas.openxmlformats.org/officeDocument/2006/relationships/oleObject" Target="../embeddings/oleObject4.bin"/><Relationship Id="rId46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microsoft.com/office/2007/relationships/media" Target="../media/media8.m4a"/><Relationship Id="rId20" Type="http://schemas.microsoft.com/office/2007/relationships/media" Target="../media/media10.m4a"/><Relationship Id="rId29" Type="http://schemas.openxmlformats.org/officeDocument/2006/relationships/image" Target="../media/image10.jpeg"/><Relationship Id="rId41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6" Type="http://schemas.microsoft.com/office/2007/relationships/media" Target="../media/media3.m4a"/><Relationship Id="rId11" Type="http://schemas.openxmlformats.org/officeDocument/2006/relationships/audio" Target="../media/media5.m4a"/><Relationship Id="rId24" Type="http://schemas.openxmlformats.org/officeDocument/2006/relationships/slideLayout" Target="../slideLayouts/slideLayout1.xml"/><Relationship Id="rId32" Type="http://schemas.openxmlformats.org/officeDocument/2006/relationships/oleObject" Target="../embeddings/oleObject1.bin"/><Relationship Id="rId37" Type="http://schemas.openxmlformats.org/officeDocument/2006/relationships/image" Target="../media/image3.wmf"/><Relationship Id="rId40" Type="http://schemas.openxmlformats.org/officeDocument/2006/relationships/oleObject" Target="../embeddings/oleObject5.bin"/><Relationship Id="rId45" Type="http://schemas.openxmlformats.org/officeDocument/2006/relationships/image" Target="../media/image7.emf"/><Relationship Id="rId5" Type="http://schemas.openxmlformats.org/officeDocument/2006/relationships/audio" Target="../media/media2.m4a"/><Relationship Id="rId15" Type="http://schemas.openxmlformats.org/officeDocument/2006/relationships/audio" Target="../media/media7.m4a"/><Relationship Id="rId23" Type="http://schemas.openxmlformats.org/officeDocument/2006/relationships/audio" Target="../media/media11.m4a"/><Relationship Id="rId28" Type="http://schemas.openxmlformats.org/officeDocument/2006/relationships/image" Target="../media/image9.jpeg"/><Relationship Id="rId36" Type="http://schemas.openxmlformats.org/officeDocument/2006/relationships/oleObject" Target="../embeddings/oleObject3.bin"/><Relationship Id="rId10" Type="http://schemas.microsoft.com/office/2007/relationships/media" Target="../media/media5.m4a"/><Relationship Id="rId19" Type="http://schemas.openxmlformats.org/officeDocument/2006/relationships/audio" Target="../media/media9.m4a"/><Relationship Id="rId31" Type="http://schemas.openxmlformats.org/officeDocument/2006/relationships/image" Target="../media/image12.jpeg"/><Relationship Id="rId44" Type="http://schemas.openxmlformats.org/officeDocument/2006/relationships/oleObject" Target="../embeddings/oleObject7.bin"/><Relationship Id="rId4" Type="http://schemas.microsoft.com/office/2007/relationships/media" Target="../media/media2.m4a"/><Relationship Id="rId9" Type="http://schemas.openxmlformats.org/officeDocument/2006/relationships/audio" Target="../media/media4.m4a"/><Relationship Id="rId14" Type="http://schemas.microsoft.com/office/2007/relationships/media" Target="../media/media7.m4a"/><Relationship Id="rId22" Type="http://schemas.microsoft.com/office/2007/relationships/media" Target="../media/media11.m4a"/><Relationship Id="rId27" Type="http://schemas.microsoft.com/office/2007/relationships/hdphoto" Target="../media/hdphoto1.wdp"/><Relationship Id="rId30" Type="http://schemas.openxmlformats.org/officeDocument/2006/relationships/image" Target="../media/image11.jpeg"/><Relationship Id="rId35" Type="http://schemas.openxmlformats.org/officeDocument/2006/relationships/image" Target="../media/image2.wmf"/><Relationship Id="rId43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53"/>
          <p:cNvSpPr txBox="1"/>
          <p:nvPr/>
        </p:nvSpPr>
        <p:spPr>
          <a:xfrm>
            <a:off x="5006809" y="4780817"/>
            <a:ext cx="374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1" y="0"/>
            <a:ext cx="32918400" cy="4486031"/>
            <a:chOff x="1" y="0"/>
            <a:chExt cx="32918400" cy="4486031"/>
          </a:xfrm>
        </p:grpSpPr>
        <p:pic>
          <p:nvPicPr>
            <p:cNvPr id="134" name="Picture 4" descr="http://www.case.edu/affil/tbru/images/logo_CWRU_navy_wide.gif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" y="0"/>
              <a:ext cx="32918400" cy="448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Rectangle 134"/>
            <p:cNvSpPr/>
            <p:nvPr/>
          </p:nvSpPr>
          <p:spPr>
            <a:xfrm>
              <a:off x="457200" y="122864"/>
              <a:ext cx="32004000" cy="1358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225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Ultrafast Competitive Relaxation Pathways of the </a:t>
              </a:r>
              <a:r>
                <a:rPr lang="en-US" sz="8225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Pterin</a:t>
              </a:r>
              <a:r>
                <a:rPr lang="en-US" sz="8225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Chromophore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46798" y="1514872"/>
              <a:ext cx="30862095" cy="2516458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r>
                <a:rPr lang="en-US" sz="5251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Regina </a:t>
              </a:r>
              <a:r>
                <a:rPr lang="en-US" sz="5251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DiScipio*</a:t>
              </a:r>
              <a:r>
                <a:rPr lang="en-US" sz="525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25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Carlos E. Crespo </a:t>
              </a:r>
              <a:r>
                <a:rPr lang="en-US" sz="525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Hernández</a:t>
              </a:r>
              <a:r>
                <a:rPr lang="en-US" sz="525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525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525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Department of Chemistry and Center for Chemical Dynamics, Case Western Reserve University</a:t>
              </a:r>
              <a:br>
                <a:rPr lang="en-US" sz="525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525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10900 Euclid Ave.,  Cleveland, OH 44106; </a:t>
              </a:r>
              <a:r>
                <a:rPr lang="en-US" sz="525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*rmd77@case.edu</a:t>
              </a:r>
              <a:endParaRPr lang="en-US" sz="525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680146" y="1514872"/>
            <a:ext cx="2203731" cy="2407260"/>
            <a:chOff x="29587684" y="6063989"/>
            <a:chExt cx="1548615" cy="1691640"/>
          </a:xfrm>
        </p:grpSpPr>
        <p:sp>
          <p:nvSpPr>
            <p:cNvPr id="139" name="Rectangle 138"/>
            <p:cNvSpPr/>
            <p:nvPr/>
          </p:nvSpPr>
          <p:spPr>
            <a:xfrm>
              <a:off x="29609251" y="6063989"/>
              <a:ext cx="1527048" cy="1691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87684" y="6069015"/>
              <a:ext cx="1548615" cy="168661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sp>
        <p:nvSpPr>
          <p:cNvPr id="248" name="Rectangle 247"/>
          <p:cNvSpPr/>
          <p:nvPr/>
        </p:nvSpPr>
        <p:spPr>
          <a:xfrm>
            <a:off x="18233820" y="4942228"/>
            <a:ext cx="13160546" cy="1038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9" name="Picture 2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490" y="33482332"/>
            <a:ext cx="1049850" cy="1123102"/>
          </a:xfrm>
          <a:prstGeom prst="rect">
            <a:avLst/>
          </a:prstGeom>
        </p:spPr>
      </p:pic>
      <p:sp>
        <p:nvSpPr>
          <p:cNvPr id="250" name="Rectangle 249"/>
          <p:cNvSpPr/>
          <p:nvPr/>
        </p:nvSpPr>
        <p:spPr>
          <a:xfrm>
            <a:off x="18191510" y="33543910"/>
            <a:ext cx="14103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authors acknowledge the CAREER program of the National Science Foundation (Grant No. CHE-1255084) for financial support.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609754" y="5769329"/>
            <a:ext cx="76176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Pterins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a class of biomolecules found in every biological system from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archae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humans.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bioreactivity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include photoreception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plants and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amino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metabolism.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However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they are also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photo-active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have been suspected of initiating photosensitized damage of skin cells following UVA light absorption. To improve the understanding of the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photoreactivity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pterins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general,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relaxation dynamics of the freebase core chromophore,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were determined.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18872247" y="15319931"/>
            <a:ext cx="128803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Pterins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are common to all lifeforms on Earth.1 They have been shown in laboratory experiments to photodegrade a number of biomolecules2-4 and are suspected of contributing to incidence of skin cancer and the skin depigmentation characteristic of vitiligo.5 To better understand the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photoreactivity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these compounds in their various contexts, the intrinsic photochemistry needs to be understood, starting with the core chromophore,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pterin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(PT).</a:t>
            </a:r>
          </a:p>
        </p:txBody>
      </p:sp>
      <p:grpSp>
        <p:nvGrpSpPr>
          <p:cNvPr id="253" name="Group 252"/>
          <p:cNvGrpSpPr/>
          <p:nvPr/>
        </p:nvGrpSpPr>
        <p:grpSpPr>
          <a:xfrm>
            <a:off x="8844622" y="4974654"/>
            <a:ext cx="7591625" cy="8344572"/>
            <a:chOff x="13141125" y="12764633"/>
            <a:chExt cx="8244520" cy="9062222"/>
          </a:xfrm>
        </p:grpSpPr>
        <p:cxnSp>
          <p:nvCxnSpPr>
            <p:cNvPr id="254" name="Straight Connector 253"/>
            <p:cNvCxnSpPr/>
            <p:nvPr/>
          </p:nvCxnSpPr>
          <p:spPr>
            <a:xfrm>
              <a:off x="17786690" y="14394885"/>
              <a:ext cx="842778" cy="1371933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17049253" y="14516220"/>
              <a:ext cx="0" cy="1146642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55"/>
            <p:cNvSpPr/>
            <p:nvPr/>
          </p:nvSpPr>
          <p:spPr>
            <a:xfrm>
              <a:off x="16272317" y="12764633"/>
              <a:ext cx="1589999" cy="162342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effectLst>
              <a:glow rad="596900">
                <a:schemeClr val="accent2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3160901" y="18875712"/>
              <a:ext cx="7555444" cy="2899257"/>
            </a:xfrm>
            <a:prstGeom prst="rect">
              <a:avLst/>
            </a:prstGeom>
            <a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Freeform 257"/>
            <p:cNvSpPr/>
            <p:nvPr/>
          </p:nvSpPr>
          <p:spPr>
            <a:xfrm>
              <a:off x="13160901" y="18611689"/>
              <a:ext cx="7555444" cy="1147317"/>
            </a:xfrm>
            <a:custGeom>
              <a:avLst/>
              <a:gdLst>
                <a:gd name="connsiteX0" fmla="*/ 0 w 7543800"/>
                <a:gd name="connsiteY0" fmla="*/ 0 h 1422400"/>
                <a:gd name="connsiteX1" fmla="*/ 7543800 w 7543800"/>
                <a:gd name="connsiteY1" fmla="*/ 0 h 1422400"/>
                <a:gd name="connsiteX2" fmla="*/ 7543800 w 7543800"/>
                <a:gd name="connsiteY2" fmla="*/ 1143000 h 1422400"/>
                <a:gd name="connsiteX3" fmla="*/ 7531100 w 7543800"/>
                <a:gd name="connsiteY3" fmla="*/ 1168400 h 1422400"/>
                <a:gd name="connsiteX4" fmla="*/ 7429500 w 7543800"/>
                <a:gd name="connsiteY4" fmla="*/ 1231900 h 1422400"/>
                <a:gd name="connsiteX5" fmla="*/ 7340600 w 7543800"/>
                <a:gd name="connsiteY5" fmla="*/ 1295400 h 1422400"/>
                <a:gd name="connsiteX6" fmla="*/ 7289800 w 7543800"/>
                <a:gd name="connsiteY6" fmla="*/ 1320800 h 1422400"/>
                <a:gd name="connsiteX7" fmla="*/ 7239000 w 7543800"/>
                <a:gd name="connsiteY7" fmla="*/ 1358900 h 1422400"/>
                <a:gd name="connsiteX8" fmla="*/ 7200900 w 7543800"/>
                <a:gd name="connsiteY8" fmla="*/ 1371600 h 1422400"/>
                <a:gd name="connsiteX9" fmla="*/ 7162800 w 7543800"/>
                <a:gd name="connsiteY9" fmla="*/ 1397000 h 1422400"/>
                <a:gd name="connsiteX10" fmla="*/ 7048500 w 7543800"/>
                <a:gd name="connsiteY10" fmla="*/ 1422400 h 1422400"/>
                <a:gd name="connsiteX11" fmla="*/ 6908800 w 7543800"/>
                <a:gd name="connsiteY11" fmla="*/ 1409700 h 1422400"/>
                <a:gd name="connsiteX12" fmla="*/ 6858000 w 7543800"/>
                <a:gd name="connsiteY12" fmla="*/ 1384300 h 1422400"/>
                <a:gd name="connsiteX13" fmla="*/ 6769100 w 7543800"/>
                <a:gd name="connsiteY13" fmla="*/ 1320800 h 1422400"/>
                <a:gd name="connsiteX14" fmla="*/ 6743700 w 7543800"/>
                <a:gd name="connsiteY14" fmla="*/ 1270000 h 1422400"/>
                <a:gd name="connsiteX15" fmla="*/ 6654800 w 7543800"/>
                <a:gd name="connsiteY15" fmla="*/ 1155700 h 1422400"/>
                <a:gd name="connsiteX16" fmla="*/ 6540500 w 7543800"/>
                <a:gd name="connsiteY16" fmla="*/ 1104900 h 1422400"/>
                <a:gd name="connsiteX17" fmla="*/ 6451600 w 7543800"/>
                <a:gd name="connsiteY17" fmla="*/ 1066800 h 1422400"/>
                <a:gd name="connsiteX18" fmla="*/ 6400800 w 7543800"/>
                <a:gd name="connsiteY18" fmla="*/ 1041400 h 1422400"/>
                <a:gd name="connsiteX19" fmla="*/ 6337300 w 7543800"/>
                <a:gd name="connsiteY19" fmla="*/ 1028700 h 1422400"/>
                <a:gd name="connsiteX20" fmla="*/ 6299200 w 7543800"/>
                <a:gd name="connsiteY20" fmla="*/ 1016000 h 1422400"/>
                <a:gd name="connsiteX21" fmla="*/ 6235700 w 7543800"/>
                <a:gd name="connsiteY21" fmla="*/ 1003300 h 1422400"/>
                <a:gd name="connsiteX22" fmla="*/ 6184900 w 7543800"/>
                <a:gd name="connsiteY22" fmla="*/ 990600 h 1422400"/>
                <a:gd name="connsiteX23" fmla="*/ 5765800 w 7543800"/>
                <a:gd name="connsiteY23" fmla="*/ 1003300 h 1422400"/>
                <a:gd name="connsiteX24" fmla="*/ 5600700 w 7543800"/>
                <a:gd name="connsiteY24" fmla="*/ 1054100 h 1422400"/>
                <a:gd name="connsiteX25" fmla="*/ 5537200 w 7543800"/>
                <a:gd name="connsiteY25" fmla="*/ 1066800 h 1422400"/>
                <a:gd name="connsiteX26" fmla="*/ 5422900 w 7543800"/>
                <a:gd name="connsiteY26" fmla="*/ 1117600 h 1422400"/>
                <a:gd name="connsiteX27" fmla="*/ 5346700 w 7543800"/>
                <a:gd name="connsiteY27" fmla="*/ 1143000 h 1422400"/>
                <a:gd name="connsiteX28" fmla="*/ 5308600 w 7543800"/>
                <a:gd name="connsiteY28" fmla="*/ 1168400 h 1422400"/>
                <a:gd name="connsiteX29" fmla="*/ 5232400 w 7543800"/>
                <a:gd name="connsiteY29" fmla="*/ 1193800 h 1422400"/>
                <a:gd name="connsiteX30" fmla="*/ 5194300 w 7543800"/>
                <a:gd name="connsiteY30" fmla="*/ 1219200 h 1422400"/>
                <a:gd name="connsiteX31" fmla="*/ 5118100 w 7543800"/>
                <a:gd name="connsiteY31" fmla="*/ 1244600 h 1422400"/>
                <a:gd name="connsiteX32" fmla="*/ 5080000 w 7543800"/>
                <a:gd name="connsiteY32" fmla="*/ 1257300 h 1422400"/>
                <a:gd name="connsiteX33" fmla="*/ 5041900 w 7543800"/>
                <a:gd name="connsiteY33" fmla="*/ 1282700 h 1422400"/>
                <a:gd name="connsiteX34" fmla="*/ 4965700 w 7543800"/>
                <a:gd name="connsiteY34" fmla="*/ 1295400 h 1422400"/>
                <a:gd name="connsiteX35" fmla="*/ 4775200 w 7543800"/>
                <a:gd name="connsiteY35" fmla="*/ 1333500 h 1422400"/>
                <a:gd name="connsiteX36" fmla="*/ 4114800 w 7543800"/>
                <a:gd name="connsiteY36" fmla="*/ 1320800 h 1422400"/>
                <a:gd name="connsiteX37" fmla="*/ 3924300 w 7543800"/>
                <a:gd name="connsiteY37" fmla="*/ 1282700 h 1422400"/>
                <a:gd name="connsiteX38" fmla="*/ 3886200 w 7543800"/>
                <a:gd name="connsiteY38" fmla="*/ 1270000 h 1422400"/>
                <a:gd name="connsiteX39" fmla="*/ 3848100 w 7543800"/>
                <a:gd name="connsiteY39" fmla="*/ 1257300 h 1422400"/>
                <a:gd name="connsiteX40" fmla="*/ 3771900 w 7543800"/>
                <a:gd name="connsiteY40" fmla="*/ 1206500 h 1422400"/>
                <a:gd name="connsiteX41" fmla="*/ 3695700 w 7543800"/>
                <a:gd name="connsiteY41" fmla="*/ 1155700 h 1422400"/>
                <a:gd name="connsiteX42" fmla="*/ 3657600 w 7543800"/>
                <a:gd name="connsiteY42" fmla="*/ 1130300 h 1422400"/>
                <a:gd name="connsiteX43" fmla="*/ 3619500 w 7543800"/>
                <a:gd name="connsiteY43" fmla="*/ 1104900 h 1422400"/>
                <a:gd name="connsiteX44" fmla="*/ 3543300 w 7543800"/>
                <a:gd name="connsiteY44" fmla="*/ 1079500 h 1422400"/>
                <a:gd name="connsiteX45" fmla="*/ 3492500 w 7543800"/>
                <a:gd name="connsiteY45" fmla="*/ 1066800 h 1422400"/>
                <a:gd name="connsiteX46" fmla="*/ 3416300 w 7543800"/>
                <a:gd name="connsiteY46" fmla="*/ 1041400 h 1422400"/>
                <a:gd name="connsiteX47" fmla="*/ 3378200 w 7543800"/>
                <a:gd name="connsiteY47" fmla="*/ 1028700 h 1422400"/>
                <a:gd name="connsiteX48" fmla="*/ 3289300 w 7543800"/>
                <a:gd name="connsiteY48" fmla="*/ 1003300 h 1422400"/>
                <a:gd name="connsiteX49" fmla="*/ 3136900 w 7543800"/>
                <a:gd name="connsiteY49" fmla="*/ 977900 h 1422400"/>
                <a:gd name="connsiteX50" fmla="*/ 2540000 w 7543800"/>
                <a:gd name="connsiteY50" fmla="*/ 1003300 h 1422400"/>
                <a:gd name="connsiteX51" fmla="*/ 2501900 w 7543800"/>
                <a:gd name="connsiteY51" fmla="*/ 1016000 h 1422400"/>
                <a:gd name="connsiteX52" fmla="*/ 2425700 w 7543800"/>
                <a:gd name="connsiteY52" fmla="*/ 1066800 h 1422400"/>
                <a:gd name="connsiteX53" fmla="*/ 2324100 w 7543800"/>
                <a:gd name="connsiteY53" fmla="*/ 1092200 h 1422400"/>
                <a:gd name="connsiteX54" fmla="*/ 2222500 w 7543800"/>
                <a:gd name="connsiteY54" fmla="*/ 1143000 h 1422400"/>
                <a:gd name="connsiteX55" fmla="*/ 2184400 w 7543800"/>
                <a:gd name="connsiteY55" fmla="*/ 1155700 h 1422400"/>
                <a:gd name="connsiteX56" fmla="*/ 2146300 w 7543800"/>
                <a:gd name="connsiteY56" fmla="*/ 1181100 h 1422400"/>
                <a:gd name="connsiteX57" fmla="*/ 2070100 w 7543800"/>
                <a:gd name="connsiteY57" fmla="*/ 1206500 h 1422400"/>
                <a:gd name="connsiteX58" fmla="*/ 1981200 w 7543800"/>
                <a:gd name="connsiteY58" fmla="*/ 1231900 h 1422400"/>
                <a:gd name="connsiteX59" fmla="*/ 1892300 w 7543800"/>
                <a:gd name="connsiteY59" fmla="*/ 1257300 h 1422400"/>
                <a:gd name="connsiteX60" fmla="*/ 1803400 w 7543800"/>
                <a:gd name="connsiteY60" fmla="*/ 1270000 h 1422400"/>
                <a:gd name="connsiteX61" fmla="*/ 1727200 w 7543800"/>
                <a:gd name="connsiteY61" fmla="*/ 1295400 h 1422400"/>
                <a:gd name="connsiteX62" fmla="*/ 1689100 w 7543800"/>
                <a:gd name="connsiteY62" fmla="*/ 1308100 h 1422400"/>
                <a:gd name="connsiteX63" fmla="*/ 1600200 w 7543800"/>
                <a:gd name="connsiteY63" fmla="*/ 1333500 h 1422400"/>
                <a:gd name="connsiteX64" fmla="*/ 1485900 w 7543800"/>
                <a:gd name="connsiteY64" fmla="*/ 1384300 h 1422400"/>
                <a:gd name="connsiteX65" fmla="*/ 1422400 w 7543800"/>
                <a:gd name="connsiteY65" fmla="*/ 1397000 h 1422400"/>
                <a:gd name="connsiteX66" fmla="*/ 1384300 w 7543800"/>
                <a:gd name="connsiteY66" fmla="*/ 1409700 h 1422400"/>
                <a:gd name="connsiteX67" fmla="*/ 1333500 w 7543800"/>
                <a:gd name="connsiteY67" fmla="*/ 1422400 h 1422400"/>
                <a:gd name="connsiteX68" fmla="*/ 698500 w 7543800"/>
                <a:gd name="connsiteY68" fmla="*/ 1409700 h 1422400"/>
                <a:gd name="connsiteX69" fmla="*/ 609600 w 7543800"/>
                <a:gd name="connsiteY69" fmla="*/ 1384300 h 1422400"/>
                <a:gd name="connsiteX70" fmla="*/ 469900 w 7543800"/>
                <a:gd name="connsiteY70" fmla="*/ 1371600 h 1422400"/>
                <a:gd name="connsiteX71" fmla="*/ 368300 w 7543800"/>
                <a:gd name="connsiteY71" fmla="*/ 1333500 h 1422400"/>
                <a:gd name="connsiteX72" fmla="*/ 292100 w 7543800"/>
                <a:gd name="connsiteY72" fmla="*/ 1308100 h 1422400"/>
                <a:gd name="connsiteX73" fmla="*/ 254000 w 7543800"/>
                <a:gd name="connsiteY73" fmla="*/ 1295400 h 1422400"/>
                <a:gd name="connsiteX74" fmla="*/ 190500 w 7543800"/>
                <a:gd name="connsiteY74" fmla="*/ 1244600 h 1422400"/>
                <a:gd name="connsiteX75" fmla="*/ 114300 w 7543800"/>
                <a:gd name="connsiteY75" fmla="*/ 1193800 h 1422400"/>
                <a:gd name="connsiteX76" fmla="*/ 38100 w 7543800"/>
                <a:gd name="connsiteY76" fmla="*/ 1168400 h 1422400"/>
                <a:gd name="connsiteX77" fmla="*/ 0 w 7543800"/>
                <a:gd name="connsiteY77" fmla="*/ 1155700 h 1422400"/>
                <a:gd name="connsiteX78" fmla="*/ 0 w 7543800"/>
                <a:gd name="connsiteY78" fmla="*/ 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543800" h="1422400">
                  <a:moveTo>
                    <a:pt x="0" y="0"/>
                  </a:moveTo>
                  <a:lnTo>
                    <a:pt x="7543800" y="0"/>
                  </a:lnTo>
                  <a:lnTo>
                    <a:pt x="7543800" y="1143000"/>
                  </a:lnTo>
                  <a:lnTo>
                    <a:pt x="7531100" y="1168400"/>
                  </a:lnTo>
                  <a:cubicBezTo>
                    <a:pt x="7497233" y="1189567"/>
                    <a:pt x="7462730" y="1209747"/>
                    <a:pt x="7429500" y="1231900"/>
                  </a:cubicBezTo>
                  <a:cubicBezTo>
                    <a:pt x="7399200" y="1252100"/>
                    <a:pt x="7371323" y="1275849"/>
                    <a:pt x="7340600" y="1295400"/>
                  </a:cubicBezTo>
                  <a:cubicBezTo>
                    <a:pt x="7324628" y="1305564"/>
                    <a:pt x="7305854" y="1310766"/>
                    <a:pt x="7289800" y="1320800"/>
                  </a:cubicBezTo>
                  <a:cubicBezTo>
                    <a:pt x="7271851" y="1332018"/>
                    <a:pt x="7257378" y="1348398"/>
                    <a:pt x="7239000" y="1358900"/>
                  </a:cubicBezTo>
                  <a:cubicBezTo>
                    <a:pt x="7227377" y="1365542"/>
                    <a:pt x="7212874" y="1365613"/>
                    <a:pt x="7200900" y="1371600"/>
                  </a:cubicBezTo>
                  <a:cubicBezTo>
                    <a:pt x="7187248" y="1378426"/>
                    <a:pt x="7176452" y="1390174"/>
                    <a:pt x="7162800" y="1397000"/>
                  </a:cubicBezTo>
                  <a:cubicBezTo>
                    <a:pt x="7131536" y="1412632"/>
                    <a:pt x="7077766" y="1417522"/>
                    <a:pt x="7048500" y="1422400"/>
                  </a:cubicBezTo>
                  <a:cubicBezTo>
                    <a:pt x="7001933" y="1418167"/>
                    <a:pt x="6954651" y="1418870"/>
                    <a:pt x="6908800" y="1409700"/>
                  </a:cubicBezTo>
                  <a:cubicBezTo>
                    <a:pt x="6890236" y="1405987"/>
                    <a:pt x="6874438" y="1393693"/>
                    <a:pt x="6858000" y="1384300"/>
                  </a:cubicBezTo>
                  <a:cubicBezTo>
                    <a:pt x="6832001" y="1369444"/>
                    <a:pt x="6790906" y="1337155"/>
                    <a:pt x="6769100" y="1320800"/>
                  </a:cubicBezTo>
                  <a:cubicBezTo>
                    <a:pt x="6760633" y="1303867"/>
                    <a:pt x="6753440" y="1286234"/>
                    <a:pt x="6743700" y="1270000"/>
                  </a:cubicBezTo>
                  <a:cubicBezTo>
                    <a:pt x="6715379" y="1222799"/>
                    <a:pt x="6695399" y="1189532"/>
                    <a:pt x="6654800" y="1155700"/>
                  </a:cubicBezTo>
                  <a:cubicBezTo>
                    <a:pt x="6551409" y="1069541"/>
                    <a:pt x="6706632" y="1215655"/>
                    <a:pt x="6540500" y="1104900"/>
                  </a:cubicBezTo>
                  <a:cubicBezTo>
                    <a:pt x="6463289" y="1053426"/>
                    <a:pt x="6545325" y="1101947"/>
                    <a:pt x="6451600" y="1066800"/>
                  </a:cubicBezTo>
                  <a:cubicBezTo>
                    <a:pt x="6433873" y="1060153"/>
                    <a:pt x="6418761" y="1047387"/>
                    <a:pt x="6400800" y="1041400"/>
                  </a:cubicBezTo>
                  <a:cubicBezTo>
                    <a:pt x="6380322" y="1034574"/>
                    <a:pt x="6358241" y="1033935"/>
                    <a:pt x="6337300" y="1028700"/>
                  </a:cubicBezTo>
                  <a:cubicBezTo>
                    <a:pt x="6324313" y="1025453"/>
                    <a:pt x="6312187" y="1019247"/>
                    <a:pt x="6299200" y="1016000"/>
                  </a:cubicBezTo>
                  <a:cubicBezTo>
                    <a:pt x="6278259" y="1010765"/>
                    <a:pt x="6256772" y="1007983"/>
                    <a:pt x="6235700" y="1003300"/>
                  </a:cubicBezTo>
                  <a:cubicBezTo>
                    <a:pt x="6218661" y="999514"/>
                    <a:pt x="6201833" y="994833"/>
                    <a:pt x="6184900" y="990600"/>
                  </a:cubicBezTo>
                  <a:cubicBezTo>
                    <a:pt x="6045200" y="994833"/>
                    <a:pt x="5905191" y="993101"/>
                    <a:pt x="5765800" y="1003300"/>
                  </a:cubicBezTo>
                  <a:cubicBezTo>
                    <a:pt x="5673781" y="1010033"/>
                    <a:pt x="5675912" y="1031536"/>
                    <a:pt x="5600700" y="1054100"/>
                  </a:cubicBezTo>
                  <a:cubicBezTo>
                    <a:pt x="5580025" y="1060303"/>
                    <a:pt x="5558025" y="1061120"/>
                    <a:pt x="5537200" y="1066800"/>
                  </a:cubicBezTo>
                  <a:cubicBezTo>
                    <a:pt x="5341466" y="1120182"/>
                    <a:pt x="5543167" y="1064148"/>
                    <a:pt x="5422900" y="1117600"/>
                  </a:cubicBezTo>
                  <a:cubicBezTo>
                    <a:pt x="5398434" y="1128474"/>
                    <a:pt x="5368977" y="1128148"/>
                    <a:pt x="5346700" y="1143000"/>
                  </a:cubicBezTo>
                  <a:cubicBezTo>
                    <a:pt x="5334000" y="1151467"/>
                    <a:pt x="5322548" y="1162201"/>
                    <a:pt x="5308600" y="1168400"/>
                  </a:cubicBezTo>
                  <a:cubicBezTo>
                    <a:pt x="5284134" y="1179274"/>
                    <a:pt x="5254677" y="1178948"/>
                    <a:pt x="5232400" y="1193800"/>
                  </a:cubicBezTo>
                  <a:cubicBezTo>
                    <a:pt x="5219700" y="1202267"/>
                    <a:pt x="5208248" y="1213001"/>
                    <a:pt x="5194300" y="1219200"/>
                  </a:cubicBezTo>
                  <a:cubicBezTo>
                    <a:pt x="5169834" y="1230074"/>
                    <a:pt x="5143500" y="1236133"/>
                    <a:pt x="5118100" y="1244600"/>
                  </a:cubicBezTo>
                  <a:cubicBezTo>
                    <a:pt x="5105400" y="1248833"/>
                    <a:pt x="5091139" y="1249874"/>
                    <a:pt x="5080000" y="1257300"/>
                  </a:cubicBezTo>
                  <a:cubicBezTo>
                    <a:pt x="5067300" y="1265767"/>
                    <a:pt x="5056380" y="1277873"/>
                    <a:pt x="5041900" y="1282700"/>
                  </a:cubicBezTo>
                  <a:cubicBezTo>
                    <a:pt x="5017471" y="1290843"/>
                    <a:pt x="4990682" y="1289155"/>
                    <a:pt x="4965700" y="1295400"/>
                  </a:cubicBezTo>
                  <a:cubicBezTo>
                    <a:pt x="4785592" y="1340427"/>
                    <a:pt x="5012813" y="1307099"/>
                    <a:pt x="4775200" y="1333500"/>
                  </a:cubicBezTo>
                  <a:lnTo>
                    <a:pt x="4114800" y="1320800"/>
                  </a:lnTo>
                  <a:cubicBezTo>
                    <a:pt x="4010612" y="1317384"/>
                    <a:pt x="4011219" y="1311673"/>
                    <a:pt x="3924300" y="1282700"/>
                  </a:cubicBezTo>
                  <a:lnTo>
                    <a:pt x="3886200" y="1270000"/>
                  </a:lnTo>
                  <a:lnTo>
                    <a:pt x="3848100" y="1257300"/>
                  </a:lnTo>
                  <a:cubicBezTo>
                    <a:pt x="3763546" y="1172746"/>
                    <a:pt x="3854608" y="1252449"/>
                    <a:pt x="3771900" y="1206500"/>
                  </a:cubicBezTo>
                  <a:cubicBezTo>
                    <a:pt x="3745215" y="1191675"/>
                    <a:pt x="3721100" y="1172633"/>
                    <a:pt x="3695700" y="1155700"/>
                  </a:cubicBezTo>
                  <a:lnTo>
                    <a:pt x="3657600" y="1130300"/>
                  </a:lnTo>
                  <a:cubicBezTo>
                    <a:pt x="3644900" y="1121833"/>
                    <a:pt x="3633980" y="1109727"/>
                    <a:pt x="3619500" y="1104900"/>
                  </a:cubicBezTo>
                  <a:cubicBezTo>
                    <a:pt x="3594100" y="1096433"/>
                    <a:pt x="3568945" y="1087193"/>
                    <a:pt x="3543300" y="1079500"/>
                  </a:cubicBezTo>
                  <a:cubicBezTo>
                    <a:pt x="3526582" y="1074484"/>
                    <a:pt x="3509218" y="1071816"/>
                    <a:pt x="3492500" y="1066800"/>
                  </a:cubicBezTo>
                  <a:cubicBezTo>
                    <a:pt x="3466855" y="1059107"/>
                    <a:pt x="3441700" y="1049867"/>
                    <a:pt x="3416300" y="1041400"/>
                  </a:cubicBezTo>
                  <a:lnTo>
                    <a:pt x="3378200" y="1028700"/>
                  </a:lnTo>
                  <a:cubicBezTo>
                    <a:pt x="3348003" y="1018634"/>
                    <a:pt x="3321194" y="1008616"/>
                    <a:pt x="3289300" y="1003300"/>
                  </a:cubicBezTo>
                  <a:cubicBezTo>
                    <a:pt x="3110920" y="973570"/>
                    <a:pt x="3251219" y="1006480"/>
                    <a:pt x="3136900" y="977900"/>
                  </a:cubicBezTo>
                  <a:cubicBezTo>
                    <a:pt x="2896215" y="983497"/>
                    <a:pt x="2736496" y="947158"/>
                    <a:pt x="2540000" y="1003300"/>
                  </a:cubicBezTo>
                  <a:cubicBezTo>
                    <a:pt x="2527128" y="1006978"/>
                    <a:pt x="2513602" y="1009499"/>
                    <a:pt x="2501900" y="1016000"/>
                  </a:cubicBezTo>
                  <a:cubicBezTo>
                    <a:pt x="2475215" y="1030825"/>
                    <a:pt x="2455316" y="1059396"/>
                    <a:pt x="2425700" y="1066800"/>
                  </a:cubicBezTo>
                  <a:cubicBezTo>
                    <a:pt x="2391833" y="1075267"/>
                    <a:pt x="2355324" y="1076588"/>
                    <a:pt x="2324100" y="1092200"/>
                  </a:cubicBezTo>
                  <a:cubicBezTo>
                    <a:pt x="2290233" y="1109133"/>
                    <a:pt x="2258421" y="1131026"/>
                    <a:pt x="2222500" y="1143000"/>
                  </a:cubicBezTo>
                  <a:cubicBezTo>
                    <a:pt x="2209800" y="1147233"/>
                    <a:pt x="2196374" y="1149713"/>
                    <a:pt x="2184400" y="1155700"/>
                  </a:cubicBezTo>
                  <a:cubicBezTo>
                    <a:pt x="2170748" y="1162526"/>
                    <a:pt x="2160248" y="1174901"/>
                    <a:pt x="2146300" y="1181100"/>
                  </a:cubicBezTo>
                  <a:cubicBezTo>
                    <a:pt x="2121834" y="1191974"/>
                    <a:pt x="2095500" y="1198033"/>
                    <a:pt x="2070100" y="1206500"/>
                  </a:cubicBezTo>
                  <a:cubicBezTo>
                    <a:pt x="1978749" y="1236950"/>
                    <a:pt x="2092828" y="1200006"/>
                    <a:pt x="1981200" y="1231900"/>
                  </a:cubicBezTo>
                  <a:cubicBezTo>
                    <a:pt x="1933595" y="1245502"/>
                    <a:pt x="1946891" y="1247374"/>
                    <a:pt x="1892300" y="1257300"/>
                  </a:cubicBezTo>
                  <a:cubicBezTo>
                    <a:pt x="1862849" y="1262655"/>
                    <a:pt x="1833033" y="1265767"/>
                    <a:pt x="1803400" y="1270000"/>
                  </a:cubicBezTo>
                  <a:lnTo>
                    <a:pt x="1727200" y="1295400"/>
                  </a:lnTo>
                  <a:cubicBezTo>
                    <a:pt x="1714500" y="1299633"/>
                    <a:pt x="1702087" y="1304853"/>
                    <a:pt x="1689100" y="1308100"/>
                  </a:cubicBezTo>
                  <a:cubicBezTo>
                    <a:pt x="1663321" y="1314545"/>
                    <a:pt x="1625707" y="1322568"/>
                    <a:pt x="1600200" y="1333500"/>
                  </a:cubicBezTo>
                  <a:cubicBezTo>
                    <a:pt x="1541828" y="1358516"/>
                    <a:pt x="1551542" y="1364607"/>
                    <a:pt x="1485900" y="1384300"/>
                  </a:cubicBezTo>
                  <a:cubicBezTo>
                    <a:pt x="1465225" y="1390503"/>
                    <a:pt x="1443341" y="1391765"/>
                    <a:pt x="1422400" y="1397000"/>
                  </a:cubicBezTo>
                  <a:cubicBezTo>
                    <a:pt x="1409413" y="1400247"/>
                    <a:pt x="1397172" y="1406022"/>
                    <a:pt x="1384300" y="1409700"/>
                  </a:cubicBezTo>
                  <a:cubicBezTo>
                    <a:pt x="1367517" y="1414495"/>
                    <a:pt x="1350433" y="1418167"/>
                    <a:pt x="1333500" y="1422400"/>
                  </a:cubicBezTo>
                  <a:cubicBezTo>
                    <a:pt x="1121833" y="1418167"/>
                    <a:pt x="909916" y="1420827"/>
                    <a:pt x="698500" y="1409700"/>
                  </a:cubicBezTo>
                  <a:cubicBezTo>
                    <a:pt x="667723" y="1408080"/>
                    <a:pt x="640000" y="1389367"/>
                    <a:pt x="609600" y="1384300"/>
                  </a:cubicBezTo>
                  <a:cubicBezTo>
                    <a:pt x="563478" y="1376613"/>
                    <a:pt x="516467" y="1375833"/>
                    <a:pt x="469900" y="1371600"/>
                  </a:cubicBezTo>
                  <a:cubicBezTo>
                    <a:pt x="319359" y="1341492"/>
                    <a:pt x="475325" y="1381066"/>
                    <a:pt x="368300" y="1333500"/>
                  </a:cubicBezTo>
                  <a:cubicBezTo>
                    <a:pt x="343834" y="1322626"/>
                    <a:pt x="317500" y="1316567"/>
                    <a:pt x="292100" y="1308100"/>
                  </a:cubicBezTo>
                  <a:lnTo>
                    <a:pt x="254000" y="1295400"/>
                  </a:lnTo>
                  <a:cubicBezTo>
                    <a:pt x="207068" y="1225002"/>
                    <a:pt x="255452" y="1280684"/>
                    <a:pt x="190500" y="1244600"/>
                  </a:cubicBezTo>
                  <a:cubicBezTo>
                    <a:pt x="163815" y="1229775"/>
                    <a:pt x="143260" y="1203453"/>
                    <a:pt x="114300" y="1193800"/>
                  </a:cubicBezTo>
                  <a:lnTo>
                    <a:pt x="38100" y="1168400"/>
                  </a:lnTo>
                  <a:lnTo>
                    <a:pt x="0" y="1155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solidFill>
                <a:srgbClr val="F9B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9" name="Straight Arrow Connector 258"/>
            <p:cNvCxnSpPr/>
            <p:nvPr/>
          </p:nvCxnSpPr>
          <p:spPr>
            <a:xfrm>
              <a:off x="18704167" y="16569583"/>
              <a:ext cx="45007" cy="4367059"/>
            </a:xfrm>
            <a:prstGeom prst="straightConnector1">
              <a:avLst/>
            </a:prstGeom>
            <a:ln w="1270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/>
            <p:nvPr/>
          </p:nvCxnSpPr>
          <p:spPr>
            <a:xfrm>
              <a:off x="17021955" y="16140740"/>
              <a:ext cx="17562" cy="283559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Oval 260"/>
            <p:cNvSpPr/>
            <p:nvPr/>
          </p:nvSpPr>
          <p:spPr>
            <a:xfrm>
              <a:off x="13576747" y="15427489"/>
              <a:ext cx="7317957" cy="111594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TextBox 27"/>
            <p:cNvSpPr txBox="1"/>
            <p:nvPr/>
          </p:nvSpPr>
          <p:spPr>
            <a:xfrm>
              <a:off x="13248109" y="18676608"/>
              <a:ext cx="2815024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CE79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Epidermis</a:t>
              </a:r>
            </a:p>
          </p:txBody>
        </p:sp>
        <p:sp>
          <p:nvSpPr>
            <p:cNvPr id="263" name="TextBox 28"/>
            <p:cNvSpPr txBox="1"/>
            <p:nvPr/>
          </p:nvSpPr>
          <p:spPr>
            <a:xfrm>
              <a:off x="13248109" y="19798504"/>
              <a:ext cx="2815024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F69B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Dermis</a:t>
              </a:r>
            </a:p>
          </p:txBody>
        </p:sp>
        <p:cxnSp>
          <p:nvCxnSpPr>
            <p:cNvPr id="264" name="Straight Connector 263"/>
            <p:cNvCxnSpPr/>
            <p:nvPr/>
          </p:nvCxnSpPr>
          <p:spPr>
            <a:xfrm flipH="1">
              <a:off x="15683938" y="14388054"/>
              <a:ext cx="703757" cy="1475600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/>
            <p:nvPr/>
          </p:nvCxnSpPr>
          <p:spPr>
            <a:xfrm flipH="1" flipV="1">
              <a:off x="14100446" y="14837352"/>
              <a:ext cx="1679727" cy="996293"/>
            </a:xfrm>
            <a:prstGeom prst="straightConnector1">
              <a:avLst/>
            </a:prstGeom>
            <a:ln w="127000">
              <a:solidFill>
                <a:srgbClr val="FFC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extBox 35"/>
            <p:cNvSpPr txBox="1"/>
            <p:nvPr/>
          </p:nvSpPr>
          <p:spPr>
            <a:xfrm>
              <a:off x="14543387" y="16971736"/>
              <a:ext cx="180635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UVC</a:t>
              </a: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0%</a:t>
              </a:r>
            </a:p>
          </p:txBody>
        </p:sp>
        <p:sp>
          <p:nvSpPr>
            <p:cNvPr id="267" name="TextBox 36"/>
            <p:cNvSpPr txBox="1"/>
            <p:nvPr/>
          </p:nvSpPr>
          <p:spPr>
            <a:xfrm>
              <a:off x="16178955" y="16971736"/>
              <a:ext cx="180635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UVB</a:t>
              </a: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5%</a:t>
              </a:r>
            </a:p>
          </p:txBody>
        </p:sp>
        <p:sp>
          <p:nvSpPr>
            <p:cNvPr id="268" name="TextBox 37"/>
            <p:cNvSpPr txBox="1"/>
            <p:nvPr/>
          </p:nvSpPr>
          <p:spPr>
            <a:xfrm>
              <a:off x="17808446" y="16971736"/>
              <a:ext cx="180635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UVA</a:t>
              </a:r>
            </a:p>
            <a:p>
              <a:r>
                <a:rPr 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95%</a:t>
              </a:r>
            </a:p>
          </p:txBody>
        </p:sp>
        <p:sp>
          <p:nvSpPr>
            <p:cNvPr id="269" name="TextBox 26"/>
            <p:cNvSpPr txBox="1"/>
            <p:nvPr/>
          </p:nvSpPr>
          <p:spPr>
            <a:xfrm>
              <a:off x="15795554" y="15666562"/>
              <a:ext cx="37666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Ozone Layer</a:t>
              </a:r>
            </a:p>
          </p:txBody>
        </p:sp>
        <p:graphicFrame>
          <p:nvGraphicFramePr>
            <p:cNvPr id="270" name="Object 2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7247109"/>
                </p:ext>
              </p:extLst>
            </p:nvPr>
          </p:nvGraphicFramePr>
          <p:xfrm>
            <a:off x="13576394" y="19558191"/>
            <a:ext cx="7373975" cy="2268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3" name="Graph" r:id="rId32" imgW="3566160" imgH="1097280" progId="Origin50.Graph">
                    <p:embed/>
                  </p:oleObj>
                </mc:Choice>
                <mc:Fallback>
                  <p:oleObj name="Graph" r:id="rId32" imgW="3566160" imgH="109728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13576394" y="19558191"/>
                          <a:ext cx="7373975" cy="22686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1" name="TextBox 270"/>
            <p:cNvSpPr txBox="1"/>
            <p:nvPr/>
          </p:nvSpPr>
          <p:spPr>
            <a:xfrm>
              <a:off x="13141125" y="13157244"/>
              <a:ext cx="824452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Damaging Solar Radiation</a:t>
              </a:r>
              <a:endParaRPr lang="en-US" sz="44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17042094" y="34572117"/>
            <a:ext cx="1523965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Daubner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C.;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Fitzpatrick, P. F.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Pteridines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Encyclopedia of Biological 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Chemistry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2004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pp.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556–560.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Galland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P.;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Senger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Photochem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Photobiol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1988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811–820.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Blakley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R. L.;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Benkovic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 J. Folates and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Pterins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Wiley-</a:t>
            </a:r>
            <a:r>
              <a:rPr lang="en-US" sz="3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Interscience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Publication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1984.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Lorente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C.; Thomas, A. H. 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Res.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395–402.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Serrano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P., et al,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Biol. Med.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418–431.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 DiScipio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M.;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Chem. Phys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12720–12729.</a:t>
            </a:r>
          </a:p>
        </p:txBody>
      </p:sp>
      <p:grpSp>
        <p:nvGrpSpPr>
          <p:cNvPr id="278" name="Group 277"/>
          <p:cNvGrpSpPr/>
          <p:nvPr/>
        </p:nvGrpSpPr>
        <p:grpSpPr>
          <a:xfrm>
            <a:off x="17953784" y="22709013"/>
            <a:ext cx="10876207" cy="8934638"/>
            <a:chOff x="564190" y="152749"/>
            <a:chExt cx="8244249" cy="6566507"/>
          </a:xfrm>
        </p:grpSpPr>
        <p:sp>
          <p:nvSpPr>
            <p:cNvPr id="281" name="Freeform 280"/>
            <p:cNvSpPr/>
            <p:nvPr/>
          </p:nvSpPr>
          <p:spPr>
            <a:xfrm>
              <a:off x="1339914" y="4664359"/>
              <a:ext cx="7468525" cy="1918063"/>
            </a:xfrm>
            <a:custGeom>
              <a:avLst/>
              <a:gdLst>
                <a:gd name="connsiteX0" fmla="*/ 0 w 5146766"/>
                <a:gd name="connsiteY0" fmla="*/ 1915886 h 1919238"/>
                <a:gd name="connsiteX1" fmla="*/ 609600 w 5146766"/>
                <a:gd name="connsiteY1" fmla="*/ 1915886 h 1919238"/>
                <a:gd name="connsiteX2" fmla="*/ 1506583 w 5146766"/>
                <a:gd name="connsiteY2" fmla="*/ 1881052 h 1919238"/>
                <a:gd name="connsiteX3" fmla="*/ 2534194 w 5146766"/>
                <a:gd name="connsiteY3" fmla="*/ 1776549 h 1919238"/>
                <a:gd name="connsiteX4" fmla="*/ 3814354 w 5146766"/>
                <a:gd name="connsiteY4" fmla="*/ 1480457 h 1919238"/>
                <a:gd name="connsiteX5" fmla="*/ 4728754 w 5146766"/>
                <a:gd name="connsiteY5" fmla="*/ 600892 h 1919238"/>
                <a:gd name="connsiteX6" fmla="*/ 5146766 w 5146766"/>
                <a:gd name="connsiteY6" fmla="*/ 0 h 1919238"/>
                <a:gd name="connsiteX0" fmla="*/ 0 w 5146766"/>
                <a:gd name="connsiteY0" fmla="*/ 1915886 h 1919238"/>
                <a:gd name="connsiteX1" fmla="*/ 609600 w 5146766"/>
                <a:gd name="connsiteY1" fmla="*/ 1915886 h 1919238"/>
                <a:gd name="connsiteX2" fmla="*/ 1506583 w 5146766"/>
                <a:gd name="connsiteY2" fmla="*/ 1881052 h 1919238"/>
                <a:gd name="connsiteX3" fmla="*/ 2534194 w 5146766"/>
                <a:gd name="connsiteY3" fmla="*/ 1776549 h 1919238"/>
                <a:gd name="connsiteX4" fmla="*/ 3823063 w 5146766"/>
                <a:gd name="connsiteY4" fmla="*/ 1463040 h 1919238"/>
                <a:gd name="connsiteX5" fmla="*/ 4728754 w 5146766"/>
                <a:gd name="connsiteY5" fmla="*/ 600892 h 1919238"/>
                <a:gd name="connsiteX6" fmla="*/ 5146766 w 5146766"/>
                <a:gd name="connsiteY6" fmla="*/ 0 h 1919238"/>
                <a:gd name="connsiteX0" fmla="*/ 0 w 5146766"/>
                <a:gd name="connsiteY0" fmla="*/ 1915886 h 1919238"/>
                <a:gd name="connsiteX1" fmla="*/ 609600 w 5146766"/>
                <a:gd name="connsiteY1" fmla="*/ 1915886 h 1919238"/>
                <a:gd name="connsiteX2" fmla="*/ 1506583 w 5146766"/>
                <a:gd name="connsiteY2" fmla="*/ 1881052 h 1919238"/>
                <a:gd name="connsiteX3" fmla="*/ 2542903 w 5146766"/>
                <a:gd name="connsiteY3" fmla="*/ 1793966 h 1919238"/>
                <a:gd name="connsiteX4" fmla="*/ 3823063 w 5146766"/>
                <a:gd name="connsiteY4" fmla="*/ 1463040 h 1919238"/>
                <a:gd name="connsiteX5" fmla="*/ 4728754 w 5146766"/>
                <a:gd name="connsiteY5" fmla="*/ 600892 h 1919238"/>
                <a:gd name="connsiteX6" fmla="*/ 5146766 w 5146766"/>
                <a:gd name="connsiteY6" fmla="*/ 0 h 1919238"/>
                <a:gd name="connsiteX0" fmla="*/ 0 w 5146766"/>
                <a:gd name="connsiteY0" fmla="*/ 1915886 h 1918063"/>
                <a:gd name="connsiteX1" fmla="*/ 609600 w 5146766"/>
                <a:gd name="connsiteY1" fmla="*/ 1915886 h 1918063"/>
                <a:gd name="connsiteX2" fmla="*/ 1515291 w 5146766"/>
                <a:gd name="connsiteY2" fmla="*/ 1898470 h 1918063"/>
                <a:gd name="connsiteX3" fmla="*/ 2542903 w 5146766"/>
                <a:gd name="connsiteY3" fmla="*/ 1793966 h 1918063"/>
                <a:gd name="connsiteX4" fmla="*/ 3823063 w 5146766"/>
                <a:gd name="connsiteY4" fmla="*/ 1463040 h 1918063"/>
                <a:gd name="connsiteX5" fmla="*/ 4728754 w 5146766"/>
                <a:gd name="connsiteY5" fmla="*/ 600892 h 1918063"/>
                <a:gd name="connsiteX6" fmla="*/ 5146766 w 5146766"/>
                <a:gd name="connsiteY6" fmla="*/ 0 h 191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766" h="1918063">
                  <a:moveTo>
                    <a:pt x="0" y="1915886"/>
                  </a:moveTo>
                  <a:cubicBezTo>
                    <a:pt x="179251" y="1918789"/>
                    <a:pt x="357052" y="1918789"/>
                    <a:pt x="609600" y="1915886"/>
                  </a:cubicBezTo>
                  <a:cubicBezTo>
                    <a:pt x="862148" y="1912983"/>
                    <a:pt x="1193074" y="1918790"/>
                    <a:pt x="1515291" y="1898470"/>
                  </a:cubicBezTo>
                  <a:cubicBezTo>
                    <a:pt x="1837508" y="1878150"/>
                    <a:pt x="2158274" y="1866538"/>
                    <a:pt x="2542903" y="1793966"/>
                  </a:cubicBezTo>
                  <a:cubicBezTo>
                    <a:pt x="2927532" y="1721394"/>
                    <a:pt x="3458755" y="1661886"/>
                    <a:pt x="3823063" y="1463040"/>
                  </a:cubicBezTo>
                  <a:cubicBezTo>
                    <a:pt x="4187372" y="1264194"/>
                    <a:pt x="4508137" y="844732"/>
                    <a:pt x="4728754" y="600892"/>
                  </a:cubicBezTo>
                  <a:cubicBezTo>
                    <a:pt x="4949371" y="357052"/>
                    <a:pt x="5048794" y="177074"/>
                    <a:pt x="5146766" y="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600"/>
            </a:p>
          </p:txBody>
        </p:sp>
        <p:cxnSp>
          <p:nvCxnSpPr>
            <p:cNvPr id="282" name="Straight Connector 281"/>
            <p:cNvCxnSpPr/>
            <p:nvPr/>
          </p:nvCxnSpPr>
          <p:spPr>
            <a:xfrm flipV="1">
              <a:off x="4874885" y="4633510"/>
              <a:ext cx="499045" cy="31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V="1">
              <a:off x="4877174" y="2635657"/>
              <a:ext cx="499045" cy="31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2644679" y="2484291"/>
              <a:ext cx="499045" cy="31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1704153" y="2629457"/>
              <a:ext cx="499045" cy="31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4791212" y="4475682"/>
              <a:ext cx="670872" cy="499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V="1">
              <a:off x="4707979" y="4322003"/>
              <a:ext cx="832852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V="1">
              <a:off x="4630459" y="4147191"/>
              <a:ext cx="987894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flipV="1">
              <a:off x="4554781" y="3960438"/>
              <a:ext cx="1142115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V="1">
              <a:off x="4795696" y="2481015"/>
              <a:ext cx="670872" cy="499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flipV="1">
              <a:off x="4712463" y="2327336"/>
              <a:ext cx="832852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V="1">
              <a:off x="4634943" y="2152524"/>
              <a:ext cx="987894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flipV="1">
              <a:off x="4559265" y="1965771"/>
              <a:ext cx="1142115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V="1">
              <a:off x="4463545" y="1747858"/>
              <a:ext cx="1328037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flipV="1">
              <a:off x="4400591" y="1523729"/>
              <a:ext cx="1460841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flipV="1">
              <a:off x="4292161" y="1227204"/>
              <a:ext cx="1672172" cy="3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flipV="1">
              <a:off x="2559030" y="2337301"/>
              <a:ext cx="670872" cy="499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2475797" y="2183622"/>
              <a:ext cx="832852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V="1">
              <a:off x="2398277" y="2008810"/>
              <a:ext cx="987894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V="1">
              <a:off x="2322599" y="1822057"/>
              <a:ext cx="1142115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V="1">
              <a:off x="2226879" y="1604144"/>
              <a:ext cx="1328037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V="1">
              <a:off x="2163925" y="1380015"/>
              <a:ext cx="1460841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flipV="1">
              <a:off x="2055495" y="1083490"/>
              <a:ext cx="1672172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V="1">
              <a:off x="1621188" y="2483307"/>
              <a:ext cx="670872" cy="499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V="1">
              <a:off x="1537955" y="2329628"/>
              <a:ext cx="832852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V="1">
              <a:off x="1460435" y="2186786"/>
              <a:ext cx="987894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flipV="1">
              <a:off x="1384757" y="2012821"/>
              <a:ext cx="1142115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flipV="1">
              <a:off x="1289037" y="1823685"/>
              <a:ext cx="1328037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flipV="1">
              <a:off x="1226083" y="1605946"/>
              <a:ext cx="1460841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V="1">
              <a:off x="1152820" y="1382960"/>
              <a:ext cx="1672172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flipV="1">
              <a:off x="1062234" y="1075851"/>
              <a:ext cx="1672172" cy="306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Freeform 311"/>
            <p:cNvSpPr/>
            <p:nvPr/>
          </p:nvSpPr>
          <p:spPr>
            <a:xfrm>
              <a:off x="1013150" y="945790"/>
              <a:ext cx="1881052" cy="1907177"/>
            </a:xfrm>
            <a:custGeom>
              <a:avLst/>
              <a:gdLst>
                <a:gd name="connsiteX0" fmla="*/ 0 w 1881052"/>
                <a:gd name="connsiteY0" fmla="*/ 0 h 1907177"/>
                <a:gd name="connsiteX1" fmla="*/ 940526 w 1881052"/>
                <a:gd name="connsiteY1" fmla="*/ 1907177 h 1907177"/>
                <a:gd name="connsiteX2" fmla="*/ 1881052 w 1881052"/>
                <a:gd name="connsiteY2" fmla="*/ 0 h 190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1052" h="1907177">
                  <a:moveTo>
                    <a:pt x="0" y="0"/>
                  </a:moveTo>
                  <a:cubicBezTo>
                    <a:pt x="313508" y="953588"/>
                    <a:pt x="627017" y="1907177"/>
                    <a:pt x="940526" y="1907177"/>
                  </a:cubicBezTo>
                  <a:cubicBezTo>
                    <a:pt x="1254035" y="1907177"/>
                    <a:pt x="1567543" y="953588"/>
                    <a:pt x="1881052" y="0"/>
                  </a:cubicBezTo>
                </a:path>
              </a:pathLst>
            </a:custGeom>
            <a:noFill/>
            <a:ln w="508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600"/>
            </a:p>
          </p:txBody>
        </p:sp>
        <p:sp>
          <p:nvSpPr>
            <p:cNvPr id="313" name="Freeform 312"/>
            <p:cNvSpPr/>
            <p:nvPr/>
          </p:nvSpPr>
          <p:spPr>
            <a:xfrm>
              <a:off x="1953676" y="802098"/>
              <a:ext cx="1881052" cy="1907177"/>
            </a:xfrm>
            <a:custGeom>
              <a:avLst/>
              <a:gdLst>
                <a:gd name="connsiteX0" fmla="*/ 0 w 1881052"/>
                <a:gd name="connsiteY0" fmla="*/ 0 h 1907177"/>
                <a:gd name="connsiteX1" fmla="*/ 940526 w 1881052"/>
                <a:gd name="connsiteY1" fmla="*/ 1907177 h 1907177"/>
                <a:gd name="connsiteX2" fmla="*/ 1881052 w 1881052"/>
                <a:gd name="connsiteY2" fmla="*/ 0 h 190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1052" h="1907177">
                  <a:moveTo>
                    <a:pt x="0" y="0"/>
                  </a:moveTo>
                  <a:cubicBezTo>
                    <a:pt x="313508" y="953588"/>
                    <a:pt x="627017" y="1907177"/>
                    <a:pt x="940526" y="1907177"/>
                  </a:cubicBezTo>
                  <a:cubicBezTo>
                    <a:pt x="1254035" y="1907177"/>
                    <a:pt x="1567543" y="953588"/>
                    <a:pt x="1881052" y="0"/>
                  </a:cubicBezTo>
                </a:path>
              </a:pathLst>
            </a:custGeom>
            <a:noFill/>
            <a:ln w="508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600"/>
            </a:p>
          </p:txBody>
        </p:sp>
        <p:sp>
          <p:nvSpPr>
            <p:cNvPr id="314" name="Freeform 313"/>
            <p:cNvSpPr/>
            <p:nvPr/>
          </p:nvSpPr>
          <p:spPr>
            <a:xfrm>
              <a:off x="4187432" y="954498"/>
              <a:ext cx="1881052" cy="1907177"/>
            </a:xfrm>
            <a:custGeom>
              <a:avLst/>
              <a:gdLst>
                <a:gd name="connsiteX0" fmla="*/ 0 w 1881052"/>
                <a:gd name="connsiteY0" fmla="*/ 0 h 1907177"/>
                <a:gd name="connsiteX1" fmla="*/ 940526 w 1881052"/>
                <a:gd name="connsiteY1" fmla="*/ 1907177 h 1907177"/>
                <a:gd name="connsiteX2" fmla="*/ 1881052 w 1881052"/>
                <a:gd name="connsiteY2" fmla="*/ 0 h 190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1052" h="1907177">
                  <a:moveTo>
                    <a:pt x="0" y="0"/>
                  </a:moveTo>
                  <a:cubicBezTo>
                    <a:pt x="313508" y="953588"/>
                    <a:pt x="627017" y="1907177"/>
                    <a:pt x="940526" y="1907177"/>
                  </a:cubicBezTo>
                  <a:cubicBezTo>
                    <a:pt x="1254035" y="1907177"/>
                    <a:pt x="1567543" y="953588"/>
                    <a:pt x="1881052" y="0"/>
                  </a:cubicBezTo>
                </a:path>
              </a:pathLst>
            </a:cu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600"/>
            </a:p>
          </p:txBody>
        </p:sp>
        <p:cxnSp>
          <p:nvCxnSpPr>
            <p:cNvPr id="315" name="Straight Arrow Connector 314"/>
            <p:cNvCxnSpPr/>
            <p:nvPr/>
          </p:nvCxnSpPr>
          <p:spPr>
            <a:xfrm>
              <a:off x="1561709" y="1464432"/>
              <a:ext cx="35910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/>
            <p:cNvCxnSpPr/>
            <p:nvPr/>
          </p:nvCxnSpPr>
          <p:spPr>
            <a:xfrm>
              <a:off x="1950903" y="1532153"/>
              <a:ext cx="0" cy="109386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/>
            <p:nvPr/>
          </p:nvCxnSpPr>
          <p:spPr>
            <a:xfrm>
              <a:off x="1953675" y="2629457"/>
              <a:ext cx="24105" cy="39507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/>
            <p:nvPr/>
          </p:nvCxnSpPr>
          <p:spPr>
            <a:xfrm flipV="1">
              <a:off x="1568512" y="1464432"/>
              <a:ext cx="0" cy="51158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Freeform 318"/>
            <p:cNvSpPr/>
            <p:nvPr/>
          </p:nvSpPr>
          <p:spPr>
            <a:xfrm>
              <a:off x="4183071" y="2944422"/>
              <a:ext cx="1881052" cy="1907177"/>
            </a:xfrm>
            <a:custGeom>
              <a:avLst/>
              <a:gdLst>
                <a:gd name="connsiteX0" fmla="*/ 0 w 1881052"/>
                <a:gd name="connsiteY0" fmla="*/ 0 h 1907177"/>
                <a:gd name="connsiteX1" fmla="*/ 940526 w 1881052"/>
                <a:gd name="connsiteY1" fmla="*/ 1907177 h 1907177"/>
                <a:gd name="connsiteX2" fmla="*/ 1881052 w 1881052"/>
                <a:gd name="connsiteY2" fmla="*/ 0 h 190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1052" h="1907177">
                  <a:moveTo>
                    <a:pt x="0" y="0"/>
                  </a:moveTo>
                  <a:cubicBezTo>
                    <a:pt x="313508" y="953588"/>
                    <a:pt x="627017" y="1907177"/>
                    <a:pt x="940526" y="1907177"/>
                  </a:cubicBezTo>
                  <a:cubicBezTo>
                    <a:pt x="1254035" y="1907177"/>
                    <a:pt x="1567543" y="953588"/>
                    <a:pt x="1881052" y="0"/>
                  </a:cubicBezTo>
                </a:path>
              </a:pathLst>
            </a:cu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600"/>
            </a:p>
          </p:txBody>
        </p:sp>
        <p:cxnSp>
          <p:nvCxnSpPr>
            <p:cNvPr id="320" name="Straight Arrow Connector 319"/>
            <p:cNvCxnSpPr/>
            <p:nvPr/>
          </p:nvCxnSpPr>
          <p:spPr>
            <a:xfrm>
              <a:off x="2898852" y="1506790"/>
              <a:ext cx="0" cy="974831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/>
            <p:cNvCxnSpPr/>
            <p:nvPr/>
          </p:nvCxnSpPr>
          <p:spPr>
            <a:xfrm>
              <a:off x="2898848" y="2481015"/>
              <a:ext cx="2174011" cy="1840988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/>
            <p:cNvCxnSpPr/>
            <p:nvPr/>
          </p:nvCxnSpPr>
          <p:spPr>
            <a:xfrm>
              <a:off x="5123597" y="1505924"/>
              <a:ext cx="0" cy="313404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/>
            <p:nvPr/>
          </p:nvCxnSpPr>
          <p:spPr>
            <a:xfrm>
              <a:off x="5121933" y="4623323"/>
              <a:ext cx="0" cy="181506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TextBox 323"/>
            <p:cNvSpPr txBox="1"/>
            <p:nvPr/>
          </p:nvSpPr>
          <p:spPr>
            <a:xfrm>
              <a:off x="787181" y="6187187"/>
              <a:ext cx="724344" cy="53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</a:t>
              </a:r>
              <a:r>
                <a:rPr lang="en-US" sz="5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564190" y="446253"/>
              <a:ext cx="907974" cy="53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*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1546241" y="340798"/>
              <a:ext cx="888538" cy="53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n*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5649546" y="2468701"/>
              <a:ext cx="907974" cy="53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*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5643696" y="487027"/>
              <a:ext cx="888538" cy="53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n*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9" name="Straight Arrow Connector 328"/>
            <p:cNvCxnSpPr/>
            <p:nvPr/>
          </p:nvCxnSpPr>
          <p:spPr>
            <a:xfrm flipV="1">
              <a:off x="5884053" y="1957382"/>
              <a:ext cx="13220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TextBox 329"/>
            <p:cNvSpPr txBox="1"/>
            <p:nvPr/>
          </p:nvSpPr>
          <p:spPr>
            <a:xfrm>
              <a:off x="6130201" y="1474136"/>
              <a:ext cx="773070" cy="53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+H</a:t>
              </a:r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endPara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7267860" y="1671643"/>
              <a:ext cx="1500180" cy="53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Pt(+H</a:t>
              </a:r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endPara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2" name="TextBox 331"/>
            <p:cNvSpPr txBox="1"/>
            <p:nvPr/>
          </p:nvSpPr>
          <p:spPr>
            <a:xfrm>
              <a:off x="1956503" y="2975609"/>
              <a:ext cx="1437301" cy="361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*/n*)</a:t>
              </a:r>
              <a:r>
                <a:rPr lang="en-US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</a:t>
              </a:r>
            </a:p>
          </p:txBody>
        </p:sp>
        <p:cxnSp>
          <p:nvCxnSpPr>
            <p:cNvPr id="333" name="Straight Arrow Connector 332"/>
            <p:cNvCxnSpPr/>
            <p:nvPr/>
          </p:nvCxnSpPr>
          <p:spPr>
            <a:xfrm flipH="1" flipV="1">
              <a:off x="2439940" y="2357631"/>
              <a:ext cx="123086" cy="64008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Rectangle 333"/>
            <p:cNvSpPr/>
            <p:nvPr/>
          </p:nvSpPr>
          <p:spPr>
            <a:xfrm>
              <a:off x="1493828" y="854755"/>
              <a:ext cx="442669" cy="532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r>
                <a:rPr lang="en-US" sz="44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4248057" y="2413151"/>
              <a:ext cx="442669" cy="532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r>
                <a:rPr lang="en-US" sz="44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4600336" y="4975897"/>
              <a:ext cx="442669" cy="532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r>
                <a:rPr lang="en-US" sz="44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2039497" y="4231571"/>
              <a:ext cx="442669" cy="532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r>
                <a:rPr lang="en-US" sz="44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7839494" y="3273051"/>
              <a:ext cx="442669" cy="532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r>
                <a:rPr lang="en-US" sz="44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9" name="Straight Arrow Connector 338"/>
            <p:cNvCxnSpPr/>
            <p:nvPr/>
          </p:nvCxnSpPr>
          <p:spPr>
            <a:xfrm>
              <a:off x="7807808" y="2209154"/>
              <a:ext cx="0" cy="331293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/>
            <p:cNvSpPr txBox="1"/>
            <p:nvPr/>
          </p:nvSpPr>
          <p:spPr>
            <a:xfrm>
              <a:off x="7120975" y="3330941"/>
              <a:ext cx="679323" cy="53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-H</a:t>
              </a:r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endPara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1" name="Explosion 1 340"/>
            <p:cNvSpPr/>
            <p:nvPr/>
          </p:nvSpPr>
          <p:spPr>
            <a:xfrm rot="666748">
              <a:off x="6306383" y="3956852"/>
              <a:ext cx="1064372" cy="1289627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dirty="0"/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6487494" y="4280009"/>
              <a:ext cx="781282" cy="489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40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3" name="Curved Down Arrow 342"/>
            <p:cNvSpPr/>
            <p:nvPr/>
          </p:nvSpPr>
          <p:spPr>
            <a:xfrm rot="17688885">
              <a:off x="5246198" y="4584109"/>
              <a:ext cx="1283108" cy="498609"/>
            </a:xfrm>
            <a:prstGeom prst="curvedDownArrow">
              <a:avLst>
                <a:gd name="adj1" fmla="val 27911"/>
                <a:gd name="adj2" fmla="val 50000"/>
                <a:gd name="adj3" fmla="val 5721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5878839" y="5318674"/>
              <a:ext cx="725009" cy="52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30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4000" b="1" baseline="-25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 b="1" baseline="30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3263519" y="176226"/>
              <a:ext cx="819793" cy="53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</a:t>
              </a:r>
              <a:r>
                <a:rPr lang="en-US" sz="5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4144884" y="152749"/>
              <a:ext cx="819793" cy="53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</a:t>
              </a:r>
              <a:r>
                <a:rPr lang="en-US" sz="5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8873" y="5081096"/>
            <a:ext cx="99821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</a:t>
            </a:r>
            <a:endParaRPr lang="en-US" sz="5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8873" y="21921818"/>
            <a:ext cx="15246428" cy="16031616"/>
            <a:chOff x="578873" y="14022143"/>
            <a:chExt cx="15246428" cy="16031616"/>
          </a:xfrm>
        </p:grpSpPr>
        <p:pic>
          <p:nvPicPr>
            <p:cNvPr id="275" name="Picture 4" descr="http://www.case.edu/affil/tbru/images/logo_CWRU_navy_wide.gif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8873" y="14022143"/>
              <a:ext cx="15246428" cy="16031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2" name="Rectangle 271"/>
            <p:cNvSpPr/>
            <p:nvPr/>
          </p:nvSpPr>
          <p:spPr>
            <a:xfrm>
              <a:off x="1225868" y="14588758"/>
              <a:ext cx="14023903" cy="14860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73" name="Object 2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9917175"/>
                </p:ext>
              </p:extLst>
            </p:nvPr>
          </p:nvGraphicFramePr>
          <p:xfrm>
            <a:off x="1275968" y="14638745"/>
            <a:ext cx="7232360" cy="148101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4" name="Graph" r:id="rId34" imgW="3566160" imgH="7315200" progId="Origin50.Graph">
                    <p:embed/>
                  </p:oleObj>
                </mc:Choice>
                <mc:Fallback>
                  <p:oleObj name="Graph" r:id="rId34" imgW="3566160" imgH="731520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1275968" y="14638745"/>
                          <a:ext cx="7232360" cy="148101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" name="Object 2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8816250"/>
                </p:ext>
              </p:extLst>
            </p:nvPr>
          </p:nvGraphicFramePr>
          <p:xfrm>
            <a:off x="7838209" y="14837524"/>
            <a:ext cx="7277630" cy="10290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" name="Graph" r:id="rId36" imgW="3566160" imgH="5120640" progId="Origin50.Graph">
                    <p:embed/>
                  </p:oleObj>
                </mc:Choice>
                <mc:Fallback>
                  <p:oleObj name="Graph" r:id="rId36" imgW="3566160" imgH="512064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7838209" y="14837524"/>
                          <a:ext cx="7277630" cy="1029084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0" name="TextBox 349"/>
            <p:cNvSpPr txBox="1"/>
            <p:nvPr/>
          </p:nvSpPr>
          <p:spPr>
            <a:xfrm>
              <a:off x="8408036" y="25409281"/>
              <a:ext cx="6136278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Figure 2. </a:t>
              </a:r>
            </a:p>
            <a:p>
              <a:pPr algn="just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Time-resolved spectra for </a:t>
              </a:r>
              <a:r>
                <a:rPr lang="en-US" sz="3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pterin</a:t>
              </a:r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borate buffer (pH 10.5) following 350 nm excitation. Ultrafast dynamics (left) and ground state recovery (top) normalized spectra in inset. Figure modified from reference 6.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642071" y="11694044"/>
            <a:ext cx="6957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 Solar UV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 ozone layer and skin corresponding to absorption spectrum of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" name="TextBox 359"/>
          <p:cNvSpPr txBox="1"/>
          <p:nvPr/>
        </p:nvSpPr>
        <p:spPr>
          <a:xfrm>
            <a:off x="613454" y="14268178"/>
            <a:ext cx="15210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uses a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 pulse (ca. 200fs, 1mW, 350 nm)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excite a sample and a broadband white-light pulse to probe the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excited-state species hence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known as a pump-probe technique.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the probe distance controls the time delay enabling precise temporal resolution. All experiments were on identical solutions of ca. 600 </a:t>
            </a:r>
            <a:r>
              <a:rPr lang="el-G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of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10.5 pH borate buffer.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085370" y="5064503"/>
            <a:ext cx="15246428" cy="16198753"/>
            <a:chOff x="-10874760" y="7104617"/>
            <a:chExt cx="15246428" cy="16198753"/>
          </a:xfrm>
        </p:grpSpPr>
        <p:grpSp>
          <p:nvGrpSpPr>
            <p:cNvPr id="362" name="Group 361"/>
            <p:cNvGrpSpPr/>
            <p:nvPr/>
          </p:nvGrpSpPr>
          <p:grpSpPr>
            <a:xfrm>
              <a:off x="-10874760" y="7104617"/>
              <a:ext cx="15246428" cy="16198753"/>
              <a:chOff x="578873" y="13855005"/>
              <a:chExt cx="15246428" cy="16198753"/>
            </a:xfrm>
          </p:grpSpPr>
          <p:pic>
            <p:nvPicPr>
              <p:cNvPr id="363" name="Picture 4" descr="http://www.case.edu/affil/tbru/images/logo_CWRU_navy_wide.gif"/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8873" y="13855005"/>
                <a:ext cx="15246428" cy="1619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4" name="Rectangle 363"/>
              <p:cNvSpPr/>
              <p:nvPr/>
            </p:nvSpPr>
            <p:spPr>
              <a:xfrm>
                <a:off x="1225868" y="14433834"/>
                <a:ext cx="14023903" cy="15015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TextBox 366"/>
              <p:cNvSpPr txBox="1"/>
              <p:nvPr/>
            </p:nvSpPr>
            <p:spPr>
              <a:xfrm>
                <a:off x="8477670" y="14540634"/>
                <a:ext cx="6211330" cy="5170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Figure 3. </a:t>
                </a:r>
              </a:p>
              <a:p>
                <a:pPr algn="just"/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Kinetic traces and mathematical fits for </a:t>
                </a:r>
                <a:r>
                  <a:rPr lang="en-US" sz="3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pterin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variable concentrations of molecular oxygen. The decay rates of both long-lived species shown in Figure 3e 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(τ</a:t>
                </a:r>
                <a:r>
                  <a:rPr lang="en-US" sz="3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τ</a:t>
                </a:r>
                <a:r>
                  <a:rPr lang="en-US" sz="3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are 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inversely proportional to molecular oxygen concentration. Triplet species and radical species are known to be quenched by molecular oxygen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Figure taken from reference 6.</a:t>
                </a:r>
              </a:p>
            </p:txBody>
          </p:sp>
        </p:grpSp>
        <p:graphicFrame>
          <p:nvGraphicFramePr>
            <p:cNvPr id="347" name="Object 3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3312245"/>
                </p:ext>
              </p:extLst>
            </p:nvPr>
          </p:nvGraphicFramePr>
          <p:xfrm>
            <a:off x="-10229313" y="16741069"/>
            <a:ext cx="7932928" cy="61033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6" name="Graph" r:id="rId38" imgW="3566160" imgH="2743200" progId="Origin50.Graph">
                    <p:embed/>
                  </p:oleObj>
                </mc:Choice>
                <mc:Fallback>
                  <p:oleObj name="Graph" r:id="rId38" imgW="3566160" imgH="274320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9"/>
                        <a:stretch>
                          <a:fillRect/>
                        </a:stretch>
                      </p:blipFill>
                      <p:spPr>
                        <a:xfrm>
                          <a:off x="-10229313" y="16741069"/>
                          <a:ext cx="7932928" cy="610333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8" name="Object 3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5604803"/>
                </p:ext>
              </p:extLst>
            </p:nvPr>
          </p:nvGraphicFramePr>
          <p:xfrm>
            <a:off x="-9937750" y="7316466"/>
            <a:ext cx="7232360" cy="103880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7" name="Graph" r:id="rId40" imgW="3566160" imgH="5120640" progId="Origin50.Graph">
                    <p:embed/>
                  </p:oleObj>
                </mc:Choice>
                <mc:Fallback>
                  <p:oleObj name="Graph" r:id="rId40" imgW="3566160" imgH="512064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1"/>
                        <a:stretch>
                          <a:fillRect/>
                        </a:stretch>
                      </p:blipFill>
                      <p:spPr>
                        <a:xfrm>
                          <a:off x="-9937750" y="7316466"/>
                          <a:ext cx="7232360" cy="103880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8" name="TextBox 367"/>
          <p:cNvSpPr txBox="1"/>
          <p:nvPr/>
        </p:nvSpPr>
        <p:spPr>
          <a:xfrm>
            <a:off x="24911643" y="14700371"/>
            <a:ext cx="62113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4. </a:t>
            </a: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Kinetic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traces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mathematical fits for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aqueous buffer (black) and deuterated buffer (red). The species associated with τ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exhibits a normal kinetic isotope effect (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2) indicating a hydrogen transfer of some kind. Given the known reactivity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oxygen quenching (Figure 3) this is most likely a neutral radical generated by hydrogen abstraction. Figure taken from reference 6.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9" name="Table 3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493728"/>
              </p:ext>
            </p:extLst>
          </p:nvPr>
        </p:nvGraphicFramePr>
        <p:xfrm>
          <a:off x="24723673" y="10978414"/>
          <a:ext cx="6717420" cy="322630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26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1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475">
                <a:tc gridSpan="2">
                  <a:txBody>
                    <a:bodyPr/>
                    <a:lstStyle/>
                    <a:p>
                      <a:pPr marL="0" marR="0" lvl="0" indent="0" algn="l" defTabSz="32918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Table 1: </a:t>
                      </a:r>
                      <a:r>
                        <a:rPr lang="en-US" sz="3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Pterin</a:t>
                      </a: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Electronic Lifetimes in Ambient</a:t>
                      </a:r>
                      <a:r>
                        <a:rPr lang="en-US" sz="3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Conditions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3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0.161 ± </a:t>
                      </a:r>
                      <a:r>
                        <a:rPr lang="en-US" sz="3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3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1.61 ±  0.03 </a:t>
                      </a:r>
                      <a:r>
                        <a:rPr lang="en-US" sz="3000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3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3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 </a:t>
                      </a:r>
                      <a:r>
                        <a:rPr lang="en-US" sz="3000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3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000" u="non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(held)</a:t>
                      </a:r>
                      <a:endParaRPr lang="en-US" sz="3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3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± 20 ns</a:t>
                      </a:r>
                      <a:endParaRPr lang="en-US" sz="3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3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 ± 50 ns</a:t>
                      </a:r>
                      <a:endParaRPr lang="en-US" sz="3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0" name="TextBox 369"/>
          <p:cNvSpPr txBox="1"/>
          <p:nvPr/>
        </p:nvSpPr>
        <p:spPr>
          <a:xfrm>
            <a:off x="609754" y="13536974"/>
            <a:ext cx="132927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Methods: Transient Absorption Spectroscopy</a:t>
            </a:r>
            <a:endParaRPr lang="en-US" sz="5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576363" y="16406973"/>
            <a:ext cx="99821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  <a:endParaRPr lang="en-US" sz="5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17094092" y="31510603"/>
            <a:ext cx="15201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5. Proposed electronic relaxation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echanism for anionic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showing ultrafast population of all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photophysically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active states and their pathways to the ground state. Figure modified from ref. 6.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17094092" y="32796053"/>
            <a:ext cx="1329271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 and References:</a:t>
            </a:r>
            <a:endParaRPr lang="en-US" sz="5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598882" y="17112322"/>
            <a:ext cx="1515063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Time-resolved spectra documenting all mechanistic transitions on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initial through full ground-state recovery are shown in Figure 2. The ground state is recovered by three processes (τ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τ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τ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indicating three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photophysically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active states are formed which all decay to recover the ground state. These have been characterized as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(*)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(Figure 2c-d; τ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T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*)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(Figures 2 and 3; τ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neutral radical (Figures 2e, 3 and 4), respectively.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is observed immediately (Figure 2a) and so the fluorescent S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 must be the initially excited, and part of the population must transfer to the triplet manifold during vibrational cooling (indicated by symmetric spectral shifting). The receiver T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 is believed to be capable of hydrogen abstraction to generate the neutral radical species, which will compete with internal conversion to the T</a:t>
            </a:r>
            <a:r>
              <a:rPr lang="en-US" sz="3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state. All of this happens within 5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excitation.</a:t>
            </a:r>
          </a:p>
        </p:txBody>
      </p:sp>
      <p:graphicFrame>
        <p:nvGraphicFramePr>
          <p:cNvPr id="130" name="Object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087048"/>
              </p:ext>
            </p:extLst>
          </p:nvPr>
        </p:nvGraphicFramePr>
        <p:xfrm>
          <a:off x="27412592" y="29148870"/>
          <a:ext cx="3222625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" name="CS ChemDraw Drawing" r:id="rId42" imgW="1029990" imgH="728146" progId="ChemDraw.Document.6.0">
                  <p:embed/>
                </p:oleObj>
              </mc:Choice>
              <mc:Fallback>
                <p:oleObj name="CS ChemDraw Drawing" r:id="rId42" imgW="1029990" imgH="72814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27412592" y="29148870"/>
                        <a:ext cx="3222625" cy="22780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618372"/>
              </p:ext>
            </p:extLst>
          </p:nvPr>
        </p:nvGraphicFramePr>
        <p:xfrm>
          <a:off x="26677242" y="22677630"/>
          <a:ext cx="3222625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9" name="CS ChemDraw Drawing" r:id="rId44" imgW="1029990" imgH="728146" progId="ChemDraw.Document.6.0">
                  <p:embed/>
                </p:oleObj>
              </mc:Choice>
              <mc:Fallback>
                <p:oleObj name="CS ChemDraw Drawing" r:id="rId44" imgW="1029990" imgH="72814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26677242" y="22677630"/>
                        <a:ext cx="3222625" cy="227806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7094092" y="21848423"/>
            <a:ext cx="359425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  <a:endParaRPr lang="en-US" sz="5200" dirty="0"/>
          </a:p>
        </p:txBody>
      </p:sp>
      <p:sp>
        <p:nvSpPr>
          <p:cNvPr id="131" name="Curved Down Arrow 130"/>
          <p:cNvSpPr/>
          <p:nvPr/>
        </p:nvSpPr>
        <p:spPr>
          <a:xfrm rot="3543336">
            <a:off x="29114701" y="25260778"/>
            <a:ext cx="1745845" cy="657789"/>
          </a:xfrm>
          <a:prstGeom prst="curvedDownArrow">
            <a:avLst>
              <a:gd name="adj1" fmla="val 27911"/>
              <a:gd name="adj2" fmla="val 50000"/>
              <a:gd name="adj3" fmla="val 57212"/>
            </a:avLst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77586" y="26318916"/>
            <a:ext cx="3309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Biomolecular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Photodamage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70304" y="30473849"/>
            <a:ext cx="50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8645319" y="30143716"/>
            <a:ext cx="50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0078176" y="30024889"/>
            <a:ext cx="50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0102697" y="30436159"/>
            <a:ext cx="50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964252" y="2657593"/>
            <a:ext cx="1367546" cy="1367546"/>
            <a:chOff x="-2397529" y="6330236"/>
            <a:chExt cx="1367546" cy="1367546"/>
          </a:xfrm>
        </p:grpSpPr>
        <p:pic>
          <p:nvPicPr>
            <p:cNvPr id="14" name="Recorded Sound">
              <a:hlinkClick r:id="" action="ppaction://media"/>
            </p:cNvPr>
            <p:cNvPicPr>
              <a:picLocks noChangeAspect="1"/>
            </p:cNvPicPr>
            <p:nvPr>
              <a:audioFile r:link="rId23"/>
              <p:extLst>
                <p:ext uri="{DAA4B4D4-6D71-4841-9C94-3DE7FCFB9230}">
                  <p14:media xmlns:p14="http://schemas.microsoft.com/office/powerpoint/2010/main" r:embed="rId22"/>
                </p:ext>
              </p:extLst>
            </p:nvPr>
          </p:nvPicPr>
          <p:blipFill>
            <a:blip r:embed="rId46"/>
            <a:stretch>
              <a:fillRect/>
            </a:stretch>
          </p:blipFill>
          <p:spPr>
            <a:xfrm>
              <a:off x="-2397529" y="6330236"/>
              <a:ext cx="1367546" cy="136754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-2105448" y="6587530"/>
              <a:ext cx="768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448941" y="5194153"/>
            <a:ext cx="1371601" cy="1371601"/>
            <a:chOff x="-3040125" y="2395414"/>
            <a:chExt cx="1371601" cy="1371601"/>
          </a:xfrm>
        </p:grpSpPr>
        <p:sp>
          <p:nvSpPr>
            <p:cNvPr id="151" name="TextBox 150"/>
            <p:cNvSpPr txBox="1"/>
            <p:nvPr/>
          </p:nvSpPr>
          <p:spPr>
            <a:xfrm>
              <a:off x="-2776224" y="2646165"/>
              <a:ext cx="1107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Recorded Sound">
              <a:hlinkClick r:id="" action="ppaction://media"/>
            </p:cNvPr>
            <p:cNvPicPr>
              <a:picLocks noChangeAspect="1"/>
            </p:cNvPicPr>
            <p:nvPr>
              <a:audioFile r:link="rId21"/>
              <p:extLst>
                <p:ext uri="{DAA4B4D4-6D71-4841-9C94-3DE7FCFB9230}">
                  <p14:media xmlns:p14="http://schemas.microsoft.com/office/powerpoint/2010/main" r:embed="rId20"/>
                </p:ext>
              </p:extLst>
            </p:nvPr>
          </p:nvPicPr>
          <p:blipFill>
            <a:blip r:embed="rId46"/>
            <a:stretch>
              <a:fillRect/>
            </a:stretch>
          </p:blipFill>
          <p:spPr>
            <a:xfrm>
              <a:off x="-3040125" y="2395414"/>
              <a:ext cx="1371601" cy="1371601"/>
            </a:xfrm>
            <a:prstGeom prst="rect">
              <a:avLst/>
            </a:prstGeom>
          </p:spPr>
        </p:pic>
      </p:grpSp>
      <p:grpSp>
        <p:nvGrpSpPr>
          <p:cNvPr id="226" name="Group 225"/>
          <p:cNvGrpSpPr/>
          <p:nvPr/>
        </p:nvGrpSpPr>
        <p:grpSpPr>
          <a:xfrm>
            <a:off x="27417018" y="32438362"/>
            <a:ext cx="1650823" cy="1363442"/>
            <a:chOff x="-3038843" y="2403573"/>
            <a:chExt cx="1650823" cy="1363442"/>
          </a:xfrm>
        </p:grpSpPr>
        <p:sp>
          <p:nvSpPr>
            <p:cNvPr id="152" name="TextBox 151"/>
            <p:cNvSpPr txBox="1"/>
            <p:nvPr/>
          </p:nvSpPr>
          <p:spPr>
            <a:xfrm>
              <a:off x="-2900296" y="2657593"/>
              <a:ext cx="15122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Recorded Sound">
              <a:hlinkClick r:id="" action="ppaction://media"/>
            </p:cNvPr>
            <p:cNvPicPr>
              <a:picLocks noChangeAspect="1"/>
            </p:cNvPicPr>
            <p:nvPr>
              <a:audioFile r:link="rId19"/>
              <p:extLst>
                <p:ext uri="{DAA4B4D4-6D71-4841-9C94-3DE7FCFB9230}">
                  <p14:media xmlns:p14="http://schemas.microsoft.com/office/powerpoint/2010/main" r:embed="rId18"/>
                </p:ext>
              </p:extLst>
            </p:nvPr>
          </p:nvPicPr>
          <p:blipFill>
            <a:blip r:embed="rId46"/>
            <a:stretch>
              <a:fillRect/>
            </a:stretch>
          </p:blipFill>
          <p:spPr>
            <a:xfrm>
              <a:off x="-3038843" y="2403573"/>
              <a:ext cx="1363442" cy="1363442"/>
            </a:xfrm>
            <a:prstGeom prst="rect">
              <a:avLst/>
            </a:prstGeom>
          </p:spPr>
        </p:pic>
      </p:grpSp>
      <p:sp>
        <p:nvSpPr>
          <p:cNvPr id="153" name="TextBox 152"/>
          <p:cNvSpPr txBox="1"/>
          <p:nvPr/>
        </p:nvSpPr>
        <p:spPr>
          <a:xfrm>
            <a:off x="13808290" y="13485876"/>
            <a:ext cx="38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911981" y="32625567"/>
            <a:ext cx="1371601" cy="1371601"/>
            <a:chOff x="-3047002" y="2402277"/>
            <a:chExt cx="1371601" cy="1371601"/>
          </a:xfrm>
        </p:grpSpPr>
        <p:sp>
          <p:nvSpPr>
            <p:cNvPr id="157" name="TextBox 156"/>
            <p:cNvSpPr txBox="1"/>
            <p:nvPr/>
          </p:nvSpPr>
          <p:spPr>
            <a:xfrm>
              <a:off x="-2782203" y="2673158"/>
              <a:ext cx="2860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Recorded Sound">
              <a:hlinkClick r:id="" action="ppaction://media"/>
            </p:cNvPr>
            <p:cNvPicPr>
              <a:picLocks noChangeAspect="1"/>
            </p:cNvPicPr>
            <p:nvPr>
              <a:audioFile r:link="rId17"/>
              <p:extLst>
                <p:ext uri="{DAA4B4D4-6D71-4841-9C94-3DE7FCFB9230}">
                  <p14:media xmlns:p14="http://schemas.microsoft.com/office/powerpoint/2010/main" r:embed="rId16"/>
                </p:ext>
              </p:extLst>
            </p:nvPr>
          </p:nvPicPr>
          <p:blipFill>
            <a:blip r:embed="rId46"/>
            <a:stretch>
              <a:fillRect/>
            </a:stretch>
          </p:blipFill>
          <p:spPr>
            <a:xfrm>
              <a:off x="-3047002" y="2402277"/>
              <a:ext cx="1371601" cy="137160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116259" y="16065721"/>
            <a:ext cx="1364436" cy="1364436"/>
            <a:chOff x="-3051560" y="2402716"/>
            <a:chExt cx="1364436" cy="1364436"/>
          </a:xfrm>
        </p:grpSpPr>
        <p:sp>
          <p:nvSpPr>
            <p:cNvPr id="158" name="TextBox 157"/>
            <p:cNvSpPr txBox="1"/>
            <p:nvPr/>
          </p:nvSpPr>
          <p:spPr>
            <a:xfrm>
              <a:off x="-2787948" y="2651072"/>
              <a:ext cx="1100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18" name="Recorded Sound">
              <a:hlinkClick r:id="" action="ppaction://media"/>
            </p:cNvPr>
            <p:cNvPicPr>
              <a:picLocks noChangeAspect="1"/>
            </p:cNvPicPr>
            <p:nvPr>
              <a:audioFile r:link="rId15"/>
              <p:extLst>
                <p:ext uri="{DAA4B4D4-6D71-4841-9C94-3DE7FCFB9230}">
                  <p14:media xmlns:p14="http://schemas.microsoft.com/office/powerpoint/2010/main" r:embed="rId14"/>
                </p:ext>
              </p:extLst>
            </p:nvPr>
          </p:nvPicPr>
          <p:blipFill>
            <a:blip r:embed="rId46"/>
            <a:stretch>
              <a:fillRect/>
            </a:stretch>
          </p:blipFill>
          <p:spPr>
            <a:xfrm>
              <a:off x="-3051560" y="2402716"/>
              <a:ext cx="1364436" cy="136443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1337980" y="32632228"/>
            <a:ext cx="1715907" cy="1376426"/>
            <a:chOff x="-3039734" y="2385990"/>
            <a:chExt cx="1769806" cy="1376426"/>
          </a:xfrm>
        </p:grpSpPr>
        <p:sp>
          <p:nvSpPr>
            <p:cNvPr id="159" name="TextBox 158"/>
            <p:cNvSpPr txBox="1"/>
            <p:nvPr/>
          </p:nvSpPr>
          <p:spPr>
            <a:xfrm>
              <a:off x="-2782205" y="2651072"/>
              <a:ext cx="1512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Recorded Sound">
              <a:hlinkClick r:id="" action="ppaction://media"/>
            </p:cNvPr>
            <p:cNvPicPr>
              <a:picLocks noChangeAspect="1"/>
            </p:cNvPicPr>
            <p:nvPr>
              <a:audioFile r:link="rId13"/>
              <p:extLst>
                <p:ext uri="{DAA4B4D4-6D71-4841-9C94-3DE7FCFB9230}">
                  <p14:media xmlns:p14="http://schemas.microsoft.com/office/powerpoint/2010/main" r:embed="rId12"/>
                </p:ext>
              </p:extLst>
            </p:nvPr>
          </p:nvPicPr>
          <p:blipFill>
            <a:blip r:embed="rId46"/>
            <a:stretch>
              <a:fillRect/>
            </a:stretch>
          </p:blipFill>
          <p:spPr>
            <a:xfrm>
              <a:off x="-3039734" y="2385990"/>
              <a:ext cx="1376426" cy="1376426"/>
            </a:xfrm>
            <a:prstGeom prst="rect">
              <a:avLst/>
            </a:prstGeom>
          </p:spPr>
        </p:pic>
      </p:grpSp>
      <p:sp>
        <p:nvSpPr>
          <p:cNvPr id="164" name="TextBox 163"/>
          <p:cNvSpPr txBox="1"/>
          <p:nvPr/>
        </p:nvSpPr>
        <p:spPr>
          <a:xfrm>
            <a:off x="20991488" y="21841727"/>
            <a:ext cx="479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6600755" y="14095486"/>
            <a:ext cx="1371600" cy="1371600"/>
            <a:chOff x="-3034767" y="2395415"/>
            <a:chExt cx="1371600" cy="1371600"/>
          </a:xfrm>
        </p:grpSpPr>
        <p:sp>
          <p:nvSpPr>
            <p:cNvPr id="165" name="TextBox 164"/>
            <p:cNvSpPr txBox="1"/>
            <p:nvPr/>
          </p:nvSpPr>
          <p:spPr>
            <a:xfrm>
              <a:off x="-2776224" y="2657593"/>
              <a:ext cx="2299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Recorded Sound">
              <a:hlinkClick r:id="" action="ppaction://media"/>
            </p:cNvPr>
            <p:cNvPicPr>
              <a:picLocks noChangeAspect="1"/>
            </p:cNvPicPr>
            <p:nvPr>
              <a:audioFile r:link="rId11"/>
              <p:extLst>
                <p:ext uri="{DAA4B4D4-6D71-4841-9C94-3DE7FCFB9230}">
                  <p14:media xmlns:p14="http://schemas.microsoft.com/office/powerpoint/2010/main" r:embed="rId10"/>
                </p:ext>
              </p:extLst>
            </p:nvPr>
          </p:nvPicPr>
          <p:blipFill>
            <a:blip r:embed="rId46"/>
            <a:stretch>
              <a:fillRect/>
            </a:stretch>
          </p:blipFill>
          <p:spPr>
            <a:xfrm>
              <a:off x="-3034767" y="2395415"/>
              <a:ext cx="1371600" cy="1371600"/>
            </a:xfrm>
            <a:prstGeom prst="rect">
              <a:avLst/>
            </a:prstGeom>
          </p:spPr>
        </p:pic>
      </p:grpSp>
      <p:grpSp>
        <p:nvGrpSpPr>
          <p:cNvPr id="225" name="Group 224"/>
          <p:cNvGrpSpPr/>
          <p:nvPr/>
        </p:nvGrpSpPr>
        <p:grpSpPr>
          <a:xfrm>
            <a:off x="22341545" y="21558777"/>
            <a:ext cx="1584703" cy="1362952"/>
            <a:chOff x="-3038353" y="2413702"/>
            <a:chExt cx="1584703" cy="1362952"/>
          </a:xfrm>
        </p:grpSpPr>
        <p:sp>
          <p:nvSpPr>
            <p:cNvPr id="168" name="TextBox 167"/>
            <p:cNvSpPr txBox="1"/>
            <p:nvPr/>
          </p:nvSpPr>
          <p:spPr>
            <a:xfrm>
              <a:off x="-2965926" y="2666684"/>
              <a:ext cx="15122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Recorded Sound">
              <a:hlinkClick r:id="" action="ppaction://media"/>
            </p:cNvPr>
            <p:cNvPicPr>
              <a:picLocks noChangeAspect="1"/>
            </p:cNvPicPr>
            <p:nvPr>
              <a:audioFile r:link="rId9"/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>
            <a:blip r:embed="rId46"/>
            <a:stretch>
              <a:fillRect/>
            </a:stretch>
          </p:blipFill>
          <p:spPr>
            <a:xfrm>
              <a:off x="-3038353" y="2413702"/>
              <a:ext cx="1362952" cy="1362952"/>
            </a:xfrm>
            <a:prstGeom prst="rect">
              <a:avLst/>
            </a:prstGeom>
          </p:spPr>
        </p:pic>
      </p:grp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4739714" y="4486031"/>
            <a:ext cx="1371600" cy="1371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556076" y="13229704"/>
            <a:ext cx="1371600" cy="1371600"/>
          </a:xfrm>
          <a:prstGeom prst="rect">
            <a:avLst/>
          </a:prstGeom>
        </p:spPr>
      </p:pic>
      <p:pic>
        <p:nvPicPr>
          <p:cNvPr id="227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20711899" y="21527098"/>
            <a:ext cx="1443480" cy="14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528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2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24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130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3893</TotalTime>
  <Words>928</Words>
  <Application>Microsoft Office PowerPoint</Application>
  <PresentationFormat>Custom</PresentationFormat>
  <Paragraphs>83</Paragraphs>
  <Slides>1</Slides>
  <Notes>1</Notes>
  <HiddenSlides>0</HiddenSlides>
  <MMClips>11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Symbol</vt:lpstr>
      <vt:lpstr>Times New Roman</vt:lpstr>
      <vt:lpstr>Office Theme</vt:lpstr>
      <vt:lpstr>Graph</vt:lpstr>
      <vt:lpstr>CS ChemDraw Drawing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Regina DiScipio</dc:creator>
  <cp:lastModifiedBy>Regina DiScipio</cp:lastModifiedBy>
  <cp:revision>51</cp:revision>
  <dcterms:created xsi:type="dcterms:W3CDTF">2017-05-04T16:16:58Z</dcterms:created>
  <dcterms:modified xsi:type="dcterms:W3CDTF">2017-08-11T17:33:34Z</dcterms:modified>
</cp:coreProperties>
</file>